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1" r:id="rId2"/>
    <p:sldMasterId id="2147483658" r:id="rId3"/>
    <p:sldMasterId id="2147483661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401" r:id="rId7"/>
    <p:sldId id="303" r:id="rId8"/>
    <p:sldId id="405" r:id="rId9"/>
    <p:sldId id="289" r:id="rId10"/>
    <p:sldId id="261" r:id="rId11"/>
    <p:sldId id="283" r:id="rId12"/>
    <p:sldId id="294" r:id="rId13"/>
    <p:sldId id="259" r:id="rId14"/>
    <p:sldId id="407" r:id="rId15"/>
    <p:sldId id="260" r:id="rId16"/>
    <p:sldId id="333" r:id="rId17"/>
    <p:sldId id="406" r:id="rId18"/>
    <p:sldId id="286" r:id="rId19"/>
    <p:sldId id="399" r:id="rId20"/>
    <p:sldId id="404" r:id="rId21"/>
    <p:sldId id="403" r:id="rId22"/>
    <p:sldId id="400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3C933-ABA4-491F-A33E-3BB11CA31103}" v="19" dt="2018-07-17T05:25:23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6" autoAdjust="0"/>
    <p:restoredTop sz="94660"/>
  </p:normalViewPr>
  <p:slideViewPr>
    <p:cSldViewPr>
      <p:cViewPr varScale="1">
        <p:scale>
          <a:sx n="52" d="100"/>
          <a:sy n="52" d="100"/>
        </p:scale>
        <p:origin x="11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ina Subedar" userId="7122ff660a82a16d" providerId="LiveId" clId="{C8A3C933-ABA4-491F-A33E-3BB11CA31103}"/>
    <pc:docChg chg="custSel addSld delSld modSld">
      <pc:chgData name="Hasina Subedar" userId="7122ff660a82a16d" providerId="LiveId" clId="{C8A3C933-ABA4-491F-A33E-3BB11CA31103}" dt="2018-07-17T05:25:23.607" v="18" actId="120"/>
      <pc:docMkLst>
        <pc:docMk/>
      </pc:docMkLst>
      <pc:sldChg chg="del">
        <pc:chgData name="Hasina Subedar" userId="7122ff660a82a16d" providerId="LiveId" clId="{C8A3C933-ABA4-491F-A33E-3BB11CA31103}" dt="2018-07-17T05:08:42.116" v="6" actId="2696"/>
        <pc:sldMkLst>
          <pc:docMk/>
          <pc:sldMk cId="3141992915" sldId="258"/>
        </pc:sldMkLst>
      </pc:sldChg>
      <pc:sldChg chg="modSp add">
        <pc:chgData name="Hasina Subedar" userId="7122ff660a82a16d" providerId="LiveId" clId="{C8A3C933-ABA4-491F-A33E-3BB11CA31103}" dt="2018-07-17T05:08:32.717" v="5" actId="207"/>
        <pc:sldMkLst>
          <pc:docMk/>
          <pc:sldMk cId="4227357502" sldId="259"/>
        </pc:sldMkLst>
        <pc:spChg chg="mod">
          <ac:chgData name="Hasina Subedar" userId="7122ff660a82a16d" providerId="LiveId" clId="{C8A3C933-ABA4-491F-A33E-3BB11CA31103}" dt="2018-07-17T05:08:32.717" v="5" actId="207"/>
          <ac:spMkLst>
            <pc:docMk/>
            <pc:sldMk cId="4227357502" sldId="259"/>
            <ac:spMk id="4" creationId="{00000000-0000-0000-0000-000000000000}"/>
          </ac:spMkLst>
        </pc:spChg>
      </pc:sldChg>
      <pc:sldChg chg="modSp add">
        <pc:chgData name="Hasina Subedar" userId="7122ff660a82a16d" providerId="LiveId" clId="{C8A3C933-ABA4-491F-A33E-3BB11CA31103}" dt="2018-07-17T05:24:15.081" v="13" actId="1076"/>
        <pc:sldMkLst>
          <pc:docMk/>
          <pc:sldMk cId="615808137" sldId="260"/>
        </pc:sldMkLst>
        <pc:spChg chg="mod">
          <ac:chgData name="Hasina Subedar" userId="7122ff660a82a16d" providerId="LiveId" clId="{C8A3C933-ABA4-491F-A33E-3BB11CA31103}" dt="2018-07-17T05:24:15.081" v="13" actId="1076"/>
          <ac:spMkLst>
            <pc:docMk/>
            <pc:sldMk cId="615808137" sldId="260"/>
            <ac:spMk id="4" creationId="{81118B16-29DD-4662-B8E4-ADDC48AEB81E}"/>
          </ac:spMkLst>
        </pc:spChg>
      </pc:sldChg>
      <pc:sldChg chg="del">
        <pc:chgData name="Hasina Subedar" userId="7122ff660a82a16d" providerId="LiveId" clId="{C8A3C933-ABA4-491F-A33E-3BB11CA31103}" dt="2018-07-17T05:08:46.481" v="7" actId="2696"/>
        <pc:sldMkLst>
          <pc:docMk/>
          <pc:sldMk cId="1067787545" sldId="398"/>
        </pc:sldMkLst>
      </pc:sldChg>
      <pc:sldChg chg="del">
        <pc:chgData name="Hasina Subedar" userId="7122ff660a82a16d" providerId="LiveId" clId="{C8A3C933-ABA4-491F-A33E-3BB11CA31103}" dt="2018-07-17T05:08:48.652" v="8" actId="2696"/>
        <pc:sldMkLst>
          <pc:docMk/>
          <pc:sldMk cId="1682857897" sldId="402"/>
        </pc:sldMkLst>
      </pc:sldChg>
      <pc:sldChg chg="modSp">
        <pc:chgData name="Hasina Subedar" userId="7122ff660a82a16d" providerId="LiveId" clId="{C8A3C933-ABA4-491F-A33E-3BB11CA31103}" dt="2018-07-17T05:25:23.607" v="18" actId="120"/>
        <pc:sldMkLst>
          <pc:docMk/>
          <pc:sldMk cId="3670566061" sldId="405"/>
        </pc:sldMkLst>
        <pc:spChg chg="mod">
          <ac:chgData name="Hasina Subedar" userId="7122ff660a82a16d" providerId="LiveId" clId="{C8A3C933-ABA4-491F-A33E-3BB11CA31103}" dt="2018-07-17T05:25:23.607" v="18" actId="120"/>
          <ac:spMkLst>
            <pc:docMk/>
            <pc:sldMk cId="3670566061" sldId="405"/>
            <ac:spMk id="2" creationId="{C82E5DCD-471A-4A3B-B890-C26345DE586E}"/>
          </ac:spMkLst>
        </pc:spChg>
        <pc:graphicFrameChg chg="mod modGraphic">
          <ac:chgData name="Hasina Subedar" userId="7122ff660a82a16d" providerId="LiveId" clId="{C8A3C933-ABA4-491F-A33E-3BB11CA31103}" dt="2018-07-17T05:07:17.917" v="3" actId="207"/>
          <ac:graphicFrameMkLst>
            <pc:docMk/>
            <pc:sldMk cId="3670566061" sldId="405"/>
            <ac:graphicFrameMk id="4" creationId="{42C36FB2-E7B3-4D29-B14A-0621651A476D}"/>
          </ac:graphicFrameMkLst>
        </pc:graphicFrameChg>
      </pc:sldChg>
      <pc:sldChg chg="add del">
        <pc:chgData name="Hasina Subedar" userId="7122ff660a82a16d" providerId="LiveId" clId="{C8A3C933-ABA4-491F-A33E-3BB11CA31103}" dt="2018-07-17T05:23:47.015" v="10"/>
        <pc:sldMkLst>
          <pc:docMk/>
          <pc:sldMk cId="2470629288" sldId="40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C6046-7FDC-4F9B-BF0C-CBC33026870A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9D7D69-6FF6-4F5C-B004-23EDA0010555}">
      <dgm:prSet phldrT="[Text]" custT="1"/>
      <dgm:spPr/>
      <dgm:t>
        <a:bodyPr/>
        <a:lstStyle/>
        <a:p>
          <a:r>
            <a:rPr lang="en-US" sz="2000" b="1" dirty="0"/>
            <a:t>Preparation</a:t>
          </a:r>
        </a:p>
        <a:p>
          <a:r>
            <a:rPr lang="en-US" sz="2000" b="1" dirty="0"/>
            <a:t>March –May 2016</a:t>
          </a:r>
        </a:p>
      </dgm:t>
    </dgm:pt>
    <dgm:pt modelId="{7A2DD67A-1D1E-4360-996A-D9C1368E6105}" type="parTrans" cxnId="{DF359076-2EEF-44B0-B01A-4BA0289C78A0}">
      <dgm:prSet/>
      <dgm:spPr/>
      <dgm:t>
        <a:bodyPr/>
        <a:lstStyle/>
        <a:p>
          <a:pPr algn="ctr"/>
          <a:endParaRPr lang="en-US" b="0"/>
        </a:p>
      </dgm:t>
    </dgm:pt>
    <dgm:pt modelId="{7F5ADE3F-DDB2-4502-A660-B04CDC840202}" type="sibTrans" cxnId="{DF359076-2EEF-44B0-B01A-4BA0289C78A0}">
      <dgm:prSet/>
      <dgm:spPr/>
      <dgm:t>
        <a:bodyPr/>
        <a:lstStyle/>
        <a:p>
          <a:endParaRPr lang="en-US" b="0"/>
        </a:p>
      </dgm:t>
    </dgm:pt>
    <dgm:pt modelId="{BAA790CC-F1FA-498A-962E-B028E76AB1EF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0" dirty="0"/>
            <a:t>Site assessment &amp; readiness</a:t>
          </a:r>
        </a:p>
      </dgm:t>
    </dgm:pt>
    <dgm:pt modelId="{21C3F08D-86CA-4AB5-ABE4-33C7E27BBE6B}" type="parTrans" cxnId="{E7E9D9F8-66F3-472D-B1D6-C956869E4FAD}">
      <dgm:prSet/>
      <dgm:spPr/>
      <dgm:t>
        <a:bodyPr/>
        <a:lstStyle/>
        <a:p>
          <a:pPr algn="ctr"/>
          <a:endParaRPr lang="en-US" b="0"/>
        </a:p>
      </dgm:t>
    </dgm:pt>
    <dgm:pt modelId="{C847DE2B-9696-4CA1-AB4B-0EC704BAC907}" type="sibTrans" cxnId="{E7E9D9F8-66F3-472D-B1D6-C956869E4FAD}">
      <dgm:prSet/>
      <dgm:spPr/>
      <dgm:t>
        <a:bodyPr/>
        <a:lstStyle/>
        <a:p>
          <a:endParaRPr lang="en-US" b="0"/>
        </a:p>
      </dgm:t>
    </dgm:pt>
    <dgm:pt modelId="{C62602E2-C7B6-4DD5-BA15-F79C6A25D95A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0" dirty="0"/>
            <a:t>Training &amp; implementation tools </a:t>
          </a:r>
          <a:r>
            <a:rPr lang="en-US" sz="1100" b="0" dirty="0"/>
            <a:t>(SOPs, M&amp;E reporting forms)</a:t>
          </a:r>
        </a:p>
      </dgm:t>
    </dgm:pt>
    <dgm:pt modelId="{CBD08EDD-7E9D-4C48-8E43-3EFFB41C8CF4}" type="parTrans" cxnId="{C357D2AC-BCA2-4745-8F59-717B171422AA}">
      <dgm:prSet/>
      <dgm:spPr/>
      <dgm:t>
        <a:bodyPr/>
        <a:lstStyle/>
        <a:p>
          <a:pPr algn="ctr"/>
          <a:endParaRPr lang="en-US" b="0"/>
        </a:p>
      </dgm:t>
    </dgm:pt>
    <dgm:pt modelId="{8B848CC6-29AF-4826-84A2-670173A13A08}" type="sibTrans" cxnId="{C357D2AC-BCA2-4745-8F59-717B171422AA}">
      <dgm:prSet/>
      <dgm:spPr/>
      <dgm:t>
        <a:bodyPr/>
        <a:lstStyle/>
        <a:p>
          <a:endParaRPr lang="en-US" b="0"/>
        </a:p>
      </dgm:t>
    </dgm:pt>
    <dgm:pt modelId="{5FCCCF49-4EB1-4ED5-9494-B0AF3BADA1F1}">
      <dgm:prSet custT="1"/>
      <dgm:spPr/>
      <dgm:t>
        <a:bodyPr spcFirstLastPara="0" vert="horz" wrap="square" lIns="17780" tIns="17780" rIns="17780" bIns="17780" numCol="1" spcCol="1270" anchor="ctr" anchorCtr="0"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alibri"/>
              <a:ea typeface="+mn-ea"/>
              <a:cs typeface="+mn-cs"/>
            </a:rPr>
            <a:t>Approved</a:t>
          </a:r>
        </a:p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alibri"/>
              <a:ea typeface="+mn-ea"/>
              <a:cs typeface="+mn-cs"/>
            </a:rPr>
            <a:t>March 2016</a:t>
          </a:r>
        </a:p>
      </dgm:t>
    </dgm:pt>
    <dgm:pt modelId="{A6AAC98F-A444-403C-8497-010CDE4FFBFC}" type="parTrans" cxnId="{E0ED20DA-4101-4AC2-A41A-3978F0E9807E}">
      <dgm:prSet/>
      <dgm:spPr/>
      <dgm:t>
        <a:bodyPr/>
        <a:lstStyle/>
        <a:p>
          <a:pPr algn="ctr"/>
          <a:endParaRPr lang="en-US" b="0"/>
        </a:p>
      </dgm:t>
    </dgm:pt>
    <dgm:pt modelId="{57D5F697-16AA-45BF-956F-F02E8F2D0F4E}" type="sibTrans" cxnId="{E0ED20DA-4101-4AC2-A41A-3978F0E9807E}">
      <dgm:prSet/>
      <dgm:spPr/>
      <dgm:t>
        <a:bodyPr/>
        <a:lstStyle/>
        <a:p>
          <a:endParaRPr lang="en-US" b="0"/>
        </a:p>
      </dgm:t>
    </dgm:pt>
    <dgm:pt modelId="{76EFDC70-EDAA-4F6E-A5A2-B7F2C82D2BF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600" b="0" dirty="0"/>
            <a:t>Drug </a:t>
          </a:r>
          <a:r>
            <a:rPr lang="en-US" sz="2000" b="0" dirty="0"/>
            <a:t>supply</a:t>
          </a:r>
        </a:p>
      </dgm:t>
    </dgm:pt>
    <dgm:pt modelId="{F11F8F3F-6EC0-4CB6-BBE3-E14A21892CD8}" type="parTrans" cxnId="{C3062DE8-086C-4FF3-911F-6C8CC4C0779E}">
      <dgm:prSet/>
      <dgm:spPr/>
      <dgm:t>
        <a:bodyPr/>
        <a:lstStyle/>
        <a:p>
          <a:pPr algn="ctr"/>
          <a:endParaRPr lang="en-US" b="0"/>
        </a:p>
      </dgm:t>
    </dgm:pt>
    <dgm:pt modelId="{415BED08-59C8-4EB9-A377-D9D858FBBB47}" type="sibTrans" cxnId="{C3062DE8-086C-4FF3-911F-6C8CC4C0779E}">
      <dgm:prSet/>
      <dgm:spPr/>
      <dgm:t>
        <a:bodyPr/>
        <a:lstStyle/>
        <a:p>
          <a:endParaRPr lang="en-US" b="0"/>
        </a:p>
      </dgm:t>
    </dgm:pt>
    <dgm:pt modelId="{BF01A764-7289-4264-B626-7E3EE2736AB8}">
      <dgm:prSet custT="1"/>
      <dgm:spPr/>
      <dgm:t>
        <a:bodyPr spcFirstLastPara="0" vert="horz" wrap="square" lIns="38100" tIns="38100" rIns="38100" bIns="38100" numCol="1" spcCol="1270" anchor="ctr" anchorCtr="0"/>
        <a:lstStyle/>
        <a:p>
          <a:pPr marL="0" lvl="0" indent="0" defTabSz="13335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Policy</a:t>
          </a:r>
        </a:p>
        <a:p>
          <a:pPr marL="0" lvl="0" indent="0" defTabSz="13335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October 2015 – March 2016</a:t>
          </a:r>
        </a:p>
      </dgm:t>
    </dgm:pt>
    <dgm:pt modelId="{B3BAF6BA-80D8-429A-A506-F98585243334}" type="sibTrans" cxnId="{47874F52-46A8-4220-B0CD-A6CA32D61FF4}">
      <dgm:prSet/>
      <dgm:spPr/>
      <dgm:t>
        <a:bodyPr/>
        <a:lstStyle/>
        <a:p>
          <a:endParaRPr lang="en-US" b="0"/>
        </a:p>
      </dgm:t>
    </dgm:pt>
    <dgm:pt modelId="{2A70E98F-50ED-475A-8ECE-799B9001238C}" type="parTrans" cxnId="{47874F52-46A8-4220-B0CD-A6CA32D61FF4}">
      <dgm:prSet/>
      <dgm:spPr/>
      <dgm:t>
        <a:bodyPr/>
        <a:lstStyle/>
        <a:p>
          <a:pPr algn="ctr"/>
          <a:endParaRPr lang="en-US" b="0"/>
        </a:p>
      </dgm:t>
    </dgm:pt>
    <dgm:pt modelId="{4283946E-F254-4D1F-A53D-453D9EE7CF08}">
      <dgm:prSet custT="1"/>
      <dgm:spPr/>
      <dgm:t>
        <a:bodyPr spcFirstLastPara="0" vert="horz" wrap="square" lIns="38100" tIns="38100" rIns="38100" bIns="38100" numCol="1" spcCol="1270" anchor="ctr" anchorCtr="0"/>
        <a:lstStyle/>
        <a:p>
          <a:pPr marL="0" lvl="0" indent="0" defTabSz="13335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Phased Implementation</a:t>
          </a:r>
        </a:p>
        <a:p>
          <a:pPr marL="0" lvl="0" indent="0" defTabSz="13335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June 2016-to-date</a:t>
          </a:r>
        </a:p>
      </dgm:t>
    </dgm:pt>
    <dgm:pt modelId="{0B5C1E3F-B221-4248-9E84-96C6D0CD11BF}" type="parTrans" cxnId="{E6342CF3-C6A4-4719-886C-CF441DDD042E}">
      <dgm:prSet/>
      <dgm:spPr/>
      <dgm:t>
        <a:bodyPr/>
        <a:lstStyle/>
        <a:p>
          <a:pPr algn="ctr"/>
          <a:endParaRPr lang="en-US" b="0"/>
        </a:p>
      </dgm:t>
    </dgm:pt>
    <dgm:pt modelId="{F7688C8D-D596-465B-BF95-F1ED915066A5}" type="sibTrans" cxnId="{E6342CF3-C6A4-4719-886C-CF441DDD042E}">
      <dgm:prSet/>
      <dgm:spPr/>
      <dgm:t>
        <a:bodyPr/>
        <a:lstStyle/>
        <a:p>
          <a:endParaRPr lang="en-US" b="0"/>
        </a:p>
      </dgm:t>
    </dgm:pt>
    <dgm:pt modelId="{EAC37A89-306F-4012-81A6-A1743A6A6421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ea typeface="+mn-ea"/>
              <a:cs typeface="+mn-cs"/>
            </a:rPr>
            <a:t>Sex workers </a:t>
          </a:r>
          <a:r>
            <a:rPr lang="en-US" sz="1800" b="0" kern="1200" dirty="0">
              <a:latin typeface="Calibri"/>
              <a:ea typeface="+mn-ea"/>
              <a:cs typeface="+mn-cs"/>
            </a:rPr>
            <a:t>at selected sites</a:t>
          </a:r>
        </a:p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ea typeface="+mn-ea"/>
              <a:cs typeface="+mn-cs"/>
            </a:rPr>
            <a:t>  1 June 2016</a:t>
          </a:r>
        </a:p>
      </dgm:t>
    </dgm:pt>
    <dgm:pt modelId="{121846C7-A5C9-4FBD-9145-A30F3D219630}" type="parTrans" cxnId="{0F975E98-9A47-444E-8DA1-7626B8939111}">
      <dgm:prSet/>
      <dgm:spPr>
        <a:solidFill>
          <a:srgbClr val="7030A0"/>
        </a:solidFill>
      </dgm:spPr>
      <dgm:t>
        <a:bodyPr/>
        <a:lstStyle/>
        <a:p>
          <a:pPr algn="ctr"/>
          <a:endParaRPr lang="en-US" b="0"/>
        </a:p>
      </dgm:t>
    </dgm:pt>
    <dgm:pt modelId="{7337CA75-2F68-43A3-8C79-37F2A4EA9604}" type="sibTrans" cxnId="{0F975E98-9A47-444E-8DA1-7626B8939111}">
      <dgm:prSet/>
      <dgm:spPr/>
      <dgm:t>
        <a:bodyPr/>
        <a:lstStyle/>
        <a:p>
          <a:endParaRPr lang="en-US" b="0"/>
        </a:p>
      </dgm:t>
    </dgm:pt>
    <dgm:pt modelId="{65DB5E82-71F2-42AE-B3B2-F3B12FB496B9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spcFirstLastPara="0" vert="horz" wrap="square" lIns="17780" tIns="17780" rIns="17780" bIns="17780" numCol="1" spcCol="1270" anchor="ctr" anchorCtr="0"/>
        <a:lstStyle/>
        <a:p>
          <a:r>
            <a:rPr lang="en-US" sz="1800" b="1" kern="1200" dirty="0"/>
            <a:t>Youth</a:t>
          </a:r>
          <a:r>
            <a:rPr lang="en-US" sz="1800" b="0" kern="1200" dirty="0"/>
            <a:t> at select university campus clinics </a:t>
          </a:r>
        </a:p>
        <a:p>
          <a:r>
            <a:rPr lang="en-US" sz="1800" b="1" kern="1200" dirty="0"/>
            <a:t>1 October 2017</a:t>
          </a:r>
        </a:p>
      </dgm:t>
    </dgm:pt>
    <dgm:pt modelId="{1BC64111-C85C-485C-A732-F49EEC962888}" type="parTrans" cxnId="{A0CEE1A5-2E6C-4447-9671-24283A0CBA06}">
      <dgm:prSet/>
      <dgm:spPr/>
      <dgm:t>
        <a:bodyPr/>
        <a:lstStyle/>
        <a:p>
          <a:pPr algn="ctr"/>
          <a:endParaRPr lang="en-US" b="0"/>
        </a:p>
      </dgm:t>
    </dgm:pt>
    <dgm:pt modelId="{8FB9477D-352F-4502-AA79-3E9D4473111E}" type="sibTrans" cxnId="{A0CEE1A5-2E6C-4447-9671-24283A0CBA06}">
      <dgm:prSet/>
      <dgm:spPr/>
      <dgm:t>
        <a:bodyPr/>
        <a:lstStyle/>
        <a:p>
          <a:endParaRPr lang="en-US" b="0"/>
        </a:p>
      </dgm:t>
    </dgm:pt>
    <dgm:pt modelId="{16BA387C-B7F9-42A2-B5C3-45F2DBBC17EA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spcFirstLastPara="0" vert="horz" wrap="square" lIns="17780" tIns="17780" rIns="17780" bIns="17780" numCol="1" spcCol="1270" anchor="ctr" anchorCtr="0"/>
        <a:lstStyle/>
        <a:p>
          <a:r>
            <a:rPr lang="en-US" sz="1800" b="1" kern="1200" dirty="0"/>
            <a:t>MSM </a:t>
          </a:r>
          <a:r>
            <a:rPr lang="en-US" sz="1800" b="0" kern="1200" dirty="0"/>
            <a:t>at selected sites </a:t>
          </a:r>
        </a:p>
        <a:p>
          <a:r>
            <a:rPr lang="en-US" sz="1800" b="1" kern="1200" dirty="0"/>
            <a:t>1 April 2017 </a:t>
          </a:r>
          <a:r>
            <a:rPr lang="en-US" sz="1800" b="0" kern="1200" dirty="0"/>
            <a:t>  </a:t>
          </a:r>
        </a:p>
      </dgm:t>
    </dgm:pt>
    <dgm:pt modelId="{D377D7BE-6AA9-4819-BC89-F456A01E5B83}" type="parTrans" cxnId="{1AE5E8B0-54C0-4FB9-AF9E-FDA4B806252B}">
      <dgm:prSet/>
      <dgm:spPr/>
      <dgm:t>
        <a:bodyPr/>
        <a:lstStyle/>
        <a:p>
          <a:pPr algn="ctr"/>
          <a:endParaRPr lang="en-US" b="0"/>
        </a:p>
      </dgm:t>
    </dgm:pt>
    <dgm:pt modelId="{AC6C51BE-D8EB-4F4D-B0AE-DC90F3CD214D}" type="sibTrans" cxnId="{1AE5E8B0-54C0-4FB9-AF9E-FDA4B806252B}">
      <dgm:prSet/>
      <dgm:spPr/>
      <dgm:t>
        <a:bodyPr/>
        <a:lstStyle/>
        <a:p>
          <a:endParaRPr lang="en-US" b="0"/>
        </a:p>
      </dgm:t>
    </dgm:pt>
    <dgm:pt modelId="{62D065A7-983F-47CF-9623-FC8CC818C17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alibri"/>
              <a:ea typeface="+mn-ea"/>
              <a:cs typeface="+mn-cs"/>
            </a:rPr>
            <a:t>Social mobilization and demand creation</a:t>
          </a:r>
        </a:p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Calibri"/>
              <a:ea typeface="+mn-ea"/>
              <a:cs typeface="+mn-cs"/>
            </a:rPr>
            <a:t>IEC materials &amp; job aids</a:t>
          </a:r>
        </a:p>
      </dgm:t>
    </dgm:pt>
    <dgm:pt modelId="{C43A77F3-725A-49F2-A64E-392DDFA21C5E}" type="parTrans" cxnId="{C43671CD-10D3-44E1-826E-43F53FFD48C5}">
      <dgm:prSet/>
      <dgm:spPr/>
      <dgm:t>
        <a:bodyPr/>
        <a:lstStyle/>
        <a:p>
          <a:pPr algn="ctr"/>
          <a:endParaRPr lang="en-US" b="0"/>
        </a:p>
      </dgm:t>
    </dgm:pt>
    <dgm:pt modelId="{438F71BE-E599-4ED6-BC68-5BC68051E16F}" type="sibTrans" cxnId="{C43671CD-10D3-44E1-826E-43F53FFD48C5}">
      <dgm:prSet/>
      <dgm:spPr/>
      <dgm:t>
        <a:bodyPr/>
        <a:lstStyle/>
        <a:p>
          <a:endParaRPr lang="en-US" b="0"/>
        </a:p>
      </dgm:t>
    </dgm:pt>
    <dgm:pt modelId="{2F523F3A-849D-4051-894C-C13A25155D5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ZA" sz="1800" b="1" dirty="0"/>
            <a:t>AGYW</a:t>
          </a:r>
          <a:r>
            <a:rPr lang="en-ZA" sz="1800" dirty="0"/>
            <a:t> at selected public clinics </a:t>
          </a:r>
        </a:p>
        <a:p>
          <a:r>
            <a:rPr lang="en-ZA" sz="1800" b="1" dirty="0"/>
            <a:t>April  2018</a:t>
          </a:r>
        </a:p>
      </dgm:t>
    </dgm:pt>
    <dgm:pt modelId="{ADB70EAB-592F-4865-930A-A47337384C62}" type="parTrans" cxnId="{FB996874-C307-4566-BE8F-5F6A9B8232A7}">
      <dgm:prSet/>
      <dgm:spPr/>
      <dgm:t>
        <a:bodyPr/>
        <a:lstStyle/>
        <a:p>
          <a:pPr algn="ctr"/>
          <a:endParaRPr lang="en-ZA"/>
        </a:p>
      </dgm:t>
    </dgm:pt>
    <dgm:pt modelId="{E4668D99-4E30-444F-9B8C-6A56F70E83A0}" type="sibTrans" cxnId="{FB996874-C307-4566-BE8F-5F6A9B8232A7}">
      <dgm:prSet/>
      <dgm:spPr/>
      <dgm:t>
        <a:bodyPr/>
        <a:lstStyle/>
        <a:p>
          <a:endParaRPr lang="en-ZA"/>
        </a:p>
      </dgm:t>
    </dgm:pt>
    <dgm:pt modelId="{16637B41-C3C1-4251-860A-DEE4623B9C87}" type="pres">
      <dgm:prSet presAssocID="{64DC6046-7FDC-4F9B-BF0C-CBC3302687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2FB7E-BC93-4D38-B242-C2018FA9DAD1}" type="pres">
      <dgm:prSet presAssocID="{BF01A764-7289-4264-B626-7E3EE2736AB8}" presName="vertFlow" presStyleCnt="0"/>
      <dgm:spPr/>
    </dgm:pt>
    <dgm:pt modelId="{41DECD3D-E226-4794-9918-45C791643EE9}" type="pres">
      <dgm:prSet presAssocID="{BF01A764-7289-4264-B626-7E3EE2736AB8}" presName="header" presStyleLbl="node1" presStyleIdx="0" presStyleCnt="3" custScaleY="157783"/>
      <dgm:spPr/>
      <dgm:t>
        <a:bodyPr/>
        <a:lstStyle/>
        <a:p>
          <a:endParaRPr lang="en-US"/>
        </a:p>
      </dgm:t>
    </dgm:pt>
    <dgm:pt modelId="{19DFEDFC-CE5F-4F72-B9E1-54113BBACBC7}" type="pres">
      <dgm:prSet presAssocID="{A6AAC98F-A444-403C-8497-010CDE4FFBFC}" presName="parTrans" presStyleLbl="sibTrans2D1" presStyleIdx="0" presStyleCnt="9"/>
      <dgm:spPr/>
      <dgm:t>
        <a:bodyPr/>
        <a:lstStyle/>
        <a:p>
          <a:endParaRPr lang="en-US"/>
        </a:p>
      </dgm:t>
    </dgm:pt>
    <dgm:pt modelId="{B4E52C8C-9801-474E-B99F-BC77FFD0413E}" type="pres">
      <dgm:prSet presAssocID="{5FCCCF49-4EB1-4ED5-9494-B0AF3BADA1F1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8501-E826-46E5-81F0-1BB56E8EBF87}" type="pres">
      <dgm:prSet presAssocID="{BF01A764-7289-4264-B626-7E3EE2736AB8}" presName="hSp" presStyleCnt="0"/>
      <dgm:spPr/>
    </dgm:pt>
    <dgm:pt modelId="{8B52BAE8-19A7-491C-B010-13DE661D0D1B}" type="pres">
      <dgm:prSet presAssocID="{D79D7D69-6FF6-4F5C-B004-23EDA0010555}" presName="vertFlow" presStyleCnt="0"/>
      <dgm:spPr/>
    </dgm:pt>
    <dgm:pt modelId="{1F96383A-B42D-4C48-AC60-6927E029B7B5}" type="pres">
      <dgm:prSet presAssocID="{D79D7D69-6FF6-4F5C-B004-23EDA0010555}" presName="header" presStyleLbl="node1" presStyleIdx="1" presStyleCnt="3" custLinFactNeighborX="-2693" custLinFactNeighborY="-22185"/>
      <dgm:spPr/>
      <dgm:t>
        <a:bodyPr/>
        <a:lstStyle/>
        <a:p>
          <a:endParaRPr lang="en-US"/>
        </a:p>
      </dgm:t>
    </dgm:pt>
    <dgm:pt modelId="{FBF7B23D-0B79-40F6-91EF-3336E094615C}" type="pres">
      <dgm:prSet presAssocID="{21C3F08D-86CA-4AB5-ABE4-33C7E27BBE6B}" presName="parTrans" presStyleLbl="sibTrans2D1" presStyleIdx="1" presStyleCnt="9"/>
      <dgm:spPr/>
      <dgm:t>
        <a:bodyPr/>
        <a:lstStyle/>
        <a:p>
          <a:endParaRPr lang="en-US"/>
        </a:p>
      </dgm:t>
    </dgm:pt>
    <dgm:pt modelId="{C3F32A81-3F78-4F4F-BF40-A88FB5DB4033}" type="pres">
      <dgm:prSet presAssocID="{BAA790CC-F1FA-498A-962E-B028E76AB1EF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6BF7-6D53-420B-87D3-A6EA231921FB}" type="pres">
      <dgm:prSet presAssocID="{C847DE2B-9696-4CA1-AB4B-0EC704BAC907}" presName="sibTrans" presStyleLbl="sibTrans2D1" presStyleIdx="2" presStyleCnt="9"/>
      <dgm:spPr/>
      <dgm:t>
        <a:bodyPr/>
        <a:lstStyle/>
        <a:p>
          <a:endParaRPr lang="en-US"/>
        </a:p>
      </dgm:t>
    </dgm:pt>
    <dgm:pt modelId="{5BFBD231-2B65-435E-807F-0617EC687955}" type="pres">
      <dgm:prSet presAssocID="{C62602E2-C7B6-4DD5-BA15-F79C6A25D95A}" presName="child" presStyleLbl="alignAccFollowNode1" presStyleIdx="2" presStyleCnt="9" custScaleY="1288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8FC1E-A175-4F3A-B415-85DDD51F3E75}" type="pres">
      <dgm:prSet presAssocID="{8B848CC6-29AF-4826-84A2-670173A13A08}" presName="sibTrans" presStyleLbl="sibTrans2D1" presStyleIdx="3" presStyleCnt="9"/>
      <dgm:spPr/>
      <dgm:t>
        <a:bodyPr/>
        <a:lstStyle/>
        <a:p>
          <a:endParaRPr lang="en-US"/>
        </a:p>
      </dgm:t>
    </dgm:pt>
    <dgm:pt modelId="{780CC62F-60E4-4970-A196-25663BE4E4F0}" type="pres">
      <dgm:prSet presAssocID="{76EFDC70-EDAA-4F6E-A5A2-B7F2C82D2BF7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76C71-8329-43FC-8A59-BB6020FEE772}" type="pres">
      <dgm:prSet presAssocID="{415BED08-59C8-4EB9-A377-D9D858FBBB47}" presName="sibTrans" presStyleLbl="sibTrans2D1" presStyleIdx="4" presStyleCnt="9"/>
      <dgm:spPr/>
      <dgm:t>
        <a:bodyPr/>
        <a:lstStyle/>
        <a:p>
          <a:endParaRPr lang="en-US"/>
        </a:p>
      </dgm:t>
    </dgm:pt>
    <dgm:pt modelId="{605B2229-5DEF-4037-A905-3E57C13DAEBA}" type="pres">
      <dgm:prSet presAssocID="{62D065A7-983F-47CF-9623-FC8CC818C176}" presName="child" presStyleLbl="alignAccFollowNode1" presStyleIdx="4" presStyleCnt="9" custScaleY="1519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0B3-E6F3-4546-BB52-E31DCDFDE940}" type="pres">
      <dgm:prSet presAssocID="{D79D7D69-6FF6-4F5C-B004-23EDA0010555}" presName="hSp" presStyleCnt="0"/>
      <dgm:spPr/>
    </dgm:pt>
    <dgm:pt modelId="{9B07AD11-AB1B-4337-9995-E5A1D1EBA5BA}" type="pres">
      <dgm:prSet presAssocID="{4283946E-F254-4D1F-A53D-453D9EE7CF08}" presName="vertFlow" presStyleCnt="0"/>
      <dgm:spPr/>
    </dgm:pt>
    <dgm:pt modelId="{F6C976EB-7A8D-49BC-A56C-528CCB53E9AF}" type="pres">
      <dgm:prSet presAssocID="{4283946E-F254-4D1F-A53D-453D9EE7CF08}" presName="header" presStyleLbl="node1" presStyleIdx="2" presStyleCnt="3"/>
      <dgm:spPr/>
      <dgm:t>
        <a:bodyPr/>
        <a:lstStyle/>
        <a:p>
          <a:endParaRPr lang="en-US"/>
        </a:p>
      </dgm:t>
    </dgm:pt>
    <dgm:pt modelId="{A2E387B7-B4B1-4E94-B6E6-F8E41A71DE06}" type="pres">
      <dgm:prSet presAssocID="{121846C7-A5C9-4FBD-9145-A30F3D219630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B568F5C-0E66-4032-AAC9-AEAC2A687752}" type="pres">
      <dgm:prSet presAssocID="{EAC37A89-306F-4012-81A6-A1743A6A6421}" presName="child" presStyleLbl="alignAccFollowNode1" presStyleIdx="5" presStyleCnt="9" custScaleY="149902" custLinFactNeighborX="740" custLinFactNeighborY="133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D33B-D4CC-403F-B779-08204F39A202}" type="pres">
      <dgm:prSet presAssocID="{7337CA75-2F68-43A3-8C79-37F2A4EA9604}" presName="sibTrans" presStyleLbl="sibTrans2D1" presStyleIdx="6" presStyleCnt="9"/>
      <dgm:spPr/>
      <dgm:t>
        <a:bodyPr/>
        <a:lstStyle/>
        <a:p>
          <a:endParaRPr lang="en-US"/>
        </a:p>
      </dgm:t>
    </dgm:pt>
    <dgm:pt modelId="{8E8A5FF0-F329-4799-ACCB-93AD9C68E120}" type="pres">
      <dgm:prSet presAssocID="{16BA387C-B7F9-42A2-B5C3-45F2DBBC17EA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B1718-15AF-45B9-88B8-8E0097FC9061}" type="pres">
      <dgm:prSet presAssocID="{AC6C51BE-D8EB-4F4D-B0AE-DC90F3CD214D}" presName="sibTrans" presStyleLbl="sibTrans2D1" presStyleIdx="7" presStyleCnt="9"/>
      <dgm:spPr/>
      <dgm:t>
        <a:bodyPr/>
        <a:lstStyle/>
        <a:p>
          <a:endParaRPr lang="en-US"/>
        </a:p>
      </dgm:t>
    </dgm:pt>
    <dgm:pt modelId="{9959D451-7BA9-46D6-A7BB-A8715343552A}" type="pres">
      <dgm:prSet presAssocID="{65DB5E82-71F2-42AE-B3B2-F3B12FB496B9}" presName="child" presStyleLbl="alignAccFollowNode1" presStyleIdx="7" presStyleCnt="9" custScaleY="132558" custLinFactNeighborX="14227" custLinFactNeighborY="-22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EB2A8-A552-4989-BB4E-F3ED2DAA26F4}" type="pres">
      <dgm:prSet presAssocID="{8FB9477D-352F-4502-AA79-3E9D4473111E}" presName="sibTrans" presStyleLbl="sibTrans2D1" presStyleIdx="8" presStyleCnt="9"/>
      <dgm:spPr/>
      <dgm:t>
        <a:bodyPr/>
        <a:lstStyle/>
        <a:p>
          <a:endParaRPr lang="en-US"/>
        </a:p>
      </dgm:t>
    </dgm:pt>
    <dgm:pt modelId="{B91637C0-ED69-450E-A818-C01FF575FADA}" type="pres">
      <dgm:prSet presAssocID="{2F523F3A-849D-4051-894C-C13A25155D52}" presName="child" presStyleLbl="alignAccFollowNode1" presStyleIdx="8" presStyleCnt="9" custScaleY="1506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CF1FFE-2AA8-4283-B587-097F48CECD9E}" type="presOf" srcId="{5FCCCF49-4EB1-4ED5-9494-B0AF3BADA1F1}" destId="{B4E52C8C-9801-474E-B99F-BC77FFD0413E}" srcOrd="0" destOrd="0" presId="urn:microsoft.com/office/officeart/2005/8/layout/lProcess1"/>
    <dgm:cxn modelId="{A0CEE1A5-2E6C-4447-9671-24283A0CBA06}" srcId="{4283946E-F254-4D1F-A53D-453D9EE7CF08}" destId="{65DB5E82-71F2-42AE-B3B2-F3B12FB496B9}" srcOrd="2" destOrd="0" parTransId="{1BC64111-C85C-485C-A732-F49EEC962888}" sibTransId="{8FB9477D-352F-4502-AA79-3E9D4473111E}"/>
    <dgm:cxn modelId="{C3062DE8-086C-4FF3-911F-6C8CC4C0779E}" srcId="{D79D7D69-6FF6-4F5C-B004-23EDA0010555}" destId="{76EFDC70-EDAA-4F6E-A5A2-B7F2C82D2BF7}" srcOrd="2" destOrd="0" parTransId="{F11F8F3F-6EC0-4CB6-BBE3-E14A21892CD8}" sibTransId="{415BED08-59C8-4EB9-A377-D9D858FBBB47}"/>
    <dgm:cxn modelId="{61F19C55-E4BC-4BB2-81F9-8ADD158743E7}" type="presOf" srcId="{415BED08-59C8-4EB9-A377-D9D858FBBB47}" destId="{E1E76C71-8329-43FC-8A59-BB6020FEE772}" srcOrd="0" destOrd="0" presId="urn:microsoft.com/office/officeart/2005/8/layout/lProcess1"/>
    <dgm:cxn modelId="{FB996874-C307-4566-BE8F-5F6A9B8232A7}" srcId="{4283946E-F254-4D1F-A53D-453D9EE7CF08}" destId="{2F523F3A-849D-4051-894C-C13A25155D52}" srcOrd="3" destOrd="0" parTransId="{ADB70EAB-592F-4865-930A-A47337384C62}" sibTransId="{E4668D99-4E30-444F-9B8C-6A56F70E83A0}"/>
    <dgm:cxn modelId="{C924CB69-38C7-40B3-B337-4FCD28D8DC55}" type="presOf" srcId="{BAA790CC-F1FA-498A-962E-B028E76AB1EF}" destId="{C3F32A81-3F78-4F4F-BF40-A88FB5DB4033}" srcOrd="0" destOrd="0" presId="urn:microsoft.com/office/officeart/2005/8/layout/lProcess1"/>
    <dgm:cxn modelId="{E6342CF3-C6A4-4719-886C-CF441DDD042E}" srcId="{64DC6046-7FDC-4F9B-BF0C-CBC33026870A}" destId="{4283946E-F254-4D1F-A53D-453D9EE7CF08}" srcOrd="2" destOrd="0" parTransId="{0B5C1E3F-B221-4248-9E84-96C6D0CD11BF}" sibTransId="{F7688C8D-D596-465B-BF95-F1ED915066A5}"/>
    <dgm:cxn modelId="{F83A6D96-AAB6-4AFA-BC7D-15162F2ACD26}" type="presOf" srcId="{8FB9477D-352F-4502-AA79-3E9D4473111E}" destId="{C60EB2A8-A552-4989-BB4E-F3ED2DAA26F4}" srcOrd="0" destOrd="0" presId="urn:microsoft.com/office/officeart/2005/8/layout/lProcess1"/>
    <dgm:cxn modelId="{09742834-43D8-4779-9AC1-9E46942491C6}" type="presOf" srcId="{62D065A7-983F-47CF-9623-FC8CC818C176}" destId="{605B2229-5DEF-4037-A905-3E57C13DAEBA}" srcOrd="0" destOrd="0" presId="urn:microsoft.com/office/officeart/2005/8/layout/lProcess1"/>
    <dgm:cxn modelId="{DF359076-2EEF-44B0-B01A-4BA0289C78A0}" srcId="{64DC6046-7FDC-4F9B-BF0C-CBC33026870A}" destId="{D79D7D69-6FF6-4F5C-B004-23EDA0010555}" srcOrd="1" destOrd="0" parTransId="{7A2DD67A-1D1E-4360-996A-D9C1368E6105}" sibTransId="{7F5ADE3F-DDB2-4502-A660-B04CDC840202}"/>
    <dgm:cxn modelId="{B1BA2184-FF2A-4CF5-917F-9D98C9BE5502}" type="presOf" srcId="{65DB5E82-71F2-42AE-B3B2-F3B12FB496B9}" destId="{9959D451-7BA9-46D6-A7BB-A8715343552A}" srcOrd="0" destOrd="0" presId="urn:microsoft.com/office/officeart/2005/8/layout/lProcess1"/>
    <dgm:cxn modelId="{CC0B5342-9C54-412A-A81D-9B79B8442487}" type="presOf" srcId="{64DC6046-7FDC-4F9B-BF0C-CBC33026870A}" destId="{16637B41-C3C1-4251-860A-DEE4623B9C87}" srcOrd="0" destOrd="0" presId="urn:microsoft.com/office/officeart/2005/8/layout/lProcess1"/>
    <dgm:cxn modelId="{0E6B44A3-15C9-4250-8A05-0AFD6CE9F544}" type="presOf" srcId="{EAC37A89-306F-4012-81A6-A1743A6A6421}" destId="{2B568F5C-0E66-4032-AAC9-AEAC2A687752}" srcOrd="0" destOrd="0" presId="urn:microsoft.com/office/officeart/2005/8/layout/lProcess1"/>
    <dgm:cxn modelId="{E0ED20DA-4101-4AC2-A41A-3978F0E9807E}" srcId="{BF01A764-7289-4264-B626-7E3EE2736AB8}" destId="{5FCCCF49-4EB1-4ED5-9494-B0AF3BADA1F1}" srcOrd="0" destOrd="0" parTransId="{A6AAC98F-A444-403C-8497-010CDE4FFBFC}" sibTransId="{57D5F697-16AA-45BF-956F-F02E8F2D0F4E}"/>
    <dgm:cxn modelId="{E7E9D9F8-66F3-472D-B1D6-C956869E4FAD}" srcId="{D79D7D69-6FF6-4F5C-B004-23EDA0010555}" destId="{BAA790CC-F1FA-498A-962E-B028E76AB1EF}" srcOrd="0" destOrd="0" parTransId="{21C3F08D-86CA-4AB5-ABE4-33C7E27BBE6B}" sibTransId="{C847DE2B-9696-4CA1-AB4B-0EC704BAC907}"/>
    <dgm:cxn modelId="{5CA4ECF7-A166-493C-B046-91B31E83E2FC}" type="presOf" srcId="{4283946E-F254-4D1F-A53D-453D9EE7CF08}" destId="{F6C976EB-7A8D-49BC-A56C-528CCB53E9AF}" srcOrd="0" destOrd="0" presId="urn:microsoft.com/office/officeart/2005/8/layout/lProcess1"/>
    <dgm:cxn modelId="{F27A6E03-15F5-47B3-86EB-5451CB243E2F}" type="presOf" srcId="{8B848CC6-29AF-4826-84A2-670173A13A08}" destId="{8798FC1E-A175-4F3A-B415-85DDD51F3E75}" srcOrd="0" destOrd="0" presId="urn:microsoft.com/office/officeart/2005/8/layout/lProcess1"/>
    <dgm:cxn modelId="{3A9ED5AF-640E-4082-A4E0-D43A611BD011}" type="presOf" srcId="{21C3F08D-86CA-4AB5-ABE4-33C7E27BBE6B}" destId="{FBF7B23D-0B79-40F6-91EF-3336E094615C}" srcOrd="0" destOrd="0" presId="urn:microsoft.com/office/officeart/2005/8/layout/lProcess1"/>
    <dgm:cxn modelId="{040B88F4-A509-4443-93F8-4F897D03EE75}" type="presOf" srcId="{7337CA75-2F68-43A3-8C79-37F2A4EA9604}" destId="{1F49D33B-D4CC-403F-B779-08204F39A202}" srcOrd="0" destOrd="0" presId="urn:microsoft.com/office/officeart/2005/8/layout/lProcess1"/>
    <dgm:cxn modelId="{C357D2AC-BCA2-4745-8F59-717B171422AA}" srcId="{D79D7D69-6FF6-4F5C-B004-23EDA0010555}" destId="{C62602E2-C7B6-4DD5-BA15-F79C6A25D95A}" srcOrd="1" destOrd="0" parTransId="{CBD08EDD-7E9D-4C48-8E43-3EFFB41C8CF4}" sibTransId="{8B848CC6-29AF-4826-84A2-670173A13A08}"/>
    <dgm:cxn modelId="{0F975E98-9A47-444E-8DA1-7626B8939111}" srcId="{4283946E-F254-4D1F-A53D-453D9EE7CF08}" destId="{EAC37A89-306F-4012-81A6-A1743A6A6421}" srcOrd="0" destOrd="0" parTransId="{121846C7-A5C9-4FBD-9145-A30F3D219630}" sibTransId="{7337CA75-2F68-43A3-8C79-37F2A4EA9604}"/>
    <dgm:cxn modelId="{47874F52-46A8-4220-B0CD-A6CA32D61FF4}" srcId="{64DC6046-7FDC-4F9B-BF0C-CBC33026870A}" destId="{BF01A764-7289-4264-B626-7E3EE2736AB8}" srcOrd="0" destOrd="0" parTransId="{2A70E98F-50ED-475A-8ECE-799B9001238C}" sibTransId="{B3BAF6BA-80D8-429A-A506-F98585243334}"/>
    <dgm:cxn modelId="{C43671CD-10D3-44E1-826E-43F53FFD48C5}" srcId="{D79D7D69-6FF6-4F5C-B004-23EDA0010555}" destId="{62D065A7-983F-47CF-9623-FC8CC818C176}" srcOrd="3" destOrd="0" parTransId="{C43A77F3-725A-49F2-A64E-392DDFA21C5E}" sibTransId="{438F71BE-E599-4ED6-BC68-5BC68051E16F}"/>
    <dgm:cxn modelId="{5BFE9A63-8DC4-4A99-B18B-F98C77EFD2F0}" type="presOf" srcId="{C847DE2B-9696-4CA1-AB4B-0EC704BAC907}" destId="{87A26BF7-6D53-420B-87D3-A6EA231921FB}" srcOrd="0" destOrd="0" presId="urn:microsoft.com/office/officeart/2005/8/layout/lProcess1"/>
    <dgm:cxn modelId="{00647726-A676-44F7-A73B-52825E4E861B}" type="presOf" srcId="{121846C7-A5C9-4FBD-9145-A30F3D219630}" destId="{A2E387B7-B4B1-4E94-B6E6-F8E41A71DE06}" srcOrd="0" destOrd="0" presId="urn:microsoft.com/office/officeart/2005/8/layout/lProcess1"/>
    <dgm:cxn modelId="{29E05F18-919E-403E-B13A-C2264348E67A}" type="presOf" srcId="{D79D7D69-6FF6-4F5C-B004-23EDA0010555}" destId="{1F96383A-B42D-4C48-AC60-6927E029B7B5}" srcOrd="0" destOrd="0" presId="urn:microsoft.com/office/officeart/2005/8/layout/lProcess1"/>
    <dgm:cxn modelId="{5168D1C0-F142-4E2C-A77A-AD2DDA5E882C}" type="presOf" srcId="{A6AAC98F-A444-403C-8497-010CDE4FFBFC}" destId="{19DFEDFC-CE5F-4F72-B9E1-54113BBACBC7}" srcOrd="0" destOrd="0" presId="urn:microsoft.com/office/officeart/2005/8/layout/lProcess1"/>
    <dgm:cxn modelId="{B32B4C37-48A8-4AC0-9949-808F979EC742}" type="presOf" srcId="{C62602E2-C7B6-4DD5-BA15-F79C6A25D95A}" destId="{5BFBD231-2B65-435E-807F-0617EC687955}" srcOrd="0" destOrd="0" presId="urn:microsoft.com/office/officeart/2005/8/layout/lProcess1"/>
    <dgm:cxn modelId="{8AEEBBCB-0D23-4EE0-B9B7-AEC97307617C}" type="presOf" srcId="{16BA387C-B7F9-42A2-B5C3-45F2DBBC17EA}" destId="{8E8A5FF0-F329-4799-ACCB-93AD9C68E120}" srcOrd="0" destOrd="0" presId="urn:microsoft.com/office/officeart/2005/8/layout/lProcess1"/>
    <dgm:cxn modelId="{1AE5E8B0-54C0-4FB9-AF9E-FDA4B806252B}" srcId="{4283946E-F254-4D1F-A53D-453D9EE7CF08}" destId="{16BA387C-B7F9-42A2-B5C3-45F2DBBC17EA}" srcOrd="1" destOrd="0" parTransId="{D377D7BE-6AA9-4819-BC89-F456A01E5B83}" sibTransId="{AC6C51BE-D8EB-4F4D-B0AE-DC90F3CD214D}"/>
    <dgm:cxn modelId="{6E9E199E-BB7B-4651-9245-2FDFE97352B6}" type="presOf" srcId="{2F523F3A-849D-4051-894C-C13A25155D52}" destId="{B91637C0-ED69-450E-A818-C01FF575FADA}" srcOrd="0" destOrd="0" presId="urn:microsoft.com/office/officeart/2005/8/layout/lProcess1"/>
    <dgm:cxn modelId="{826316E5-CB23-48A1-B005-22A76901E081}" type="presOf" srcId="{BF01A764-7289-4264-B626-7E3EE2736AB8}" destId="{41DECD3D-E226-4794-9918-45C791643EE9}" srcOrd="0" destOrd="0" presId="urn:microsoft.com/office/officeart/2005/8/layout/lProcess1"/>
    <dgm:cxn modelId="{CBDA92F8-05DF-442D-A4F1-475DBA55BDC1}" type="presOf" srcId="{AC6C51BE-D8EB-4F4D-B0AE-DC90F3CD214D}" destId="{6F8B1718-15AF-45B9-88B8-8E0097FC9061}" srcOrd="0" destOrd="0" presId="urn:microsoft.com/office/officeart/2005/8/layout/lProcess1"/>
    <dgm:cxn modelId="{C063D77B-696F-4266-B6F6-B00E375B7D99}" type="presOf" srcId="{76EFDC70-EDAA-4F6E-A5A2-B7F2C82D2BF7}" destId="{780CC62F-60E4-4970-A196-25663BE4E4F0}" srcOrd="0" destOrd="0" presId="urn:microsoft.com/office/officeart/2005/8/layout/lProcess1"/>
    <dgm:cxn modelId="{E4C4D20E-D91C-4069-A282-F2047F8BBE99}" type="presParOf" srcId="{16637B41-C3C1-4251-860A-DEE4623B9C87}" destId="{D7B2FB7E-BC93-4D38-B242-C2018FA9DAD1}" srcOrd="0" destOrd="0" presId="urn:microsoft.com/office/officeart/2005/8/layout/lProcess1"/>
    <dgm:cxn modelId="{9116E464-3FE2-4000-B633-908547BF744F}" type="presParOf" srcId="{D7B2FB7E-BC93-4D38-B242-C2018FA9DAD1}" destId="{41DECD3D-E226-4794-9918-45C791643EE9}" srcOrd="0" destOrd="0" presId="urn:microsoft.com/office/officeart/2005/8/layout/lProcess1"/>
    <dgm:cxn modelId="{87DCAFC9-BD2E-4A71-B3E8-0680CEFF2ABD}" type="presParOf" srcId="{D7B2FB7E-BC93-4D38-B242-C2018FA9DAD1}" destId="{19DFEDFC-CE5F-4F72-B9E1-54113BBACBC7}" srcOrd="1" destOrd="0" presId="urn:microsoft.com/office/officeart/2005/8/layout/lProcess1"/>
    <dgm:cxn modelId="{D1DB63A0-3AFD-4822-B53B-C7D8C5C2D22C}" type="presParOf" srcId="{D7B2FB7E-BC93-4D38-B242-C2018FA9DAD1}" destId="{B4E52C8C-9801-474E-B99F-BC77FFD0413E}" srcOrd="2" destOrd="0" presId="urn:microsoft.com/office/officeart/2005/8/layout/lProcess1"/>
    <dgm:cxn modelId="{B3F5EB32-3689-4FF3-91EA-3F4DDCC0F9D1}" type="presParOf" srcId="{16637B41-C3C1-4251-860A-DEE4623B9C87}" destId="{6A9D8501-E826-46E5-81F0-1BB56E8EBF87}" srcOrd="1" destOrd="0" presId="urn:microsoft.com/office/officeart/2005/8/layout/lProcess1"/>
    <dgm:cxn modelId="{5DB93DA1-BD53-443B-969D-643F48060A8D}" type="presParOf" srcId="{16637B41-C3C1-4251-860A-DEE4623B9C87}" destId="{8B52BAE8-19A7-491C-B010-13DE661D0D1B}" srcOrd="2" destOrd="0" presId="urn:microsoft.com/office/officeart/2005/8/layout/lProcess1"/>
    <dgm:cxn modelId="{F5ED30A0-0247-4A1B-B491-82953C275825}" type="presParOf" srcId="{8B52BAE8-19A7-491C-B010-13DE661D0D1B}" destId="{1F96383A-B42D-4C48-AC60-6927E029B7B5}" srcOrd="0" destOrd="0" presId="urn:microsoft.com/office/officeart/2005/8/layout/lProcess1"/>
    <dgm:cxn modelId="{0D0FB1F3-D544-4F67-897B-0F51820805F5}" type="presParOf" srcId="{8B52BAE8-19A7-491C-B010-13DE661D0D1B}" destId="{FBF7B23D-0B79-40F6-91EF-3336E094615C}" srcOrd="1" destOrd="0" presId="urn:microsoft.com/office/officeart/2005/8/layout/lProcess1"/>
    <dgm:cxn modelId="{AC1EB9D6-7FB0-47B5-8CB0-81461F484C43}" type="presParOf" srcId="{8B52BAE8-19A7-491C-B010-13DE661D0D1B}" destId="{C3F32A81-3F78-4F4F-BF40-A88FB5DB4033}" srcOrd="2" destOrd="0" presId="urn:microsoft.com/office/officeart/2005/8/layout/lProcess1"/>
    <dgm:cxn modelId="{B1DFDD5B-CF35-4D8D-BB07-F12B888B1A3B}" type="presParOf" srcId="{8B52BAE8-19A7-491C-B010-13DE661D0D1B}" destId="{87A26BF7-6D53-420B-87D3-A6EA231921FB}" srcOrd="3" destOrd="0" presId="urn:microsoft.com/office/officeart/2005/8/layout/lProcess1"/>
    <dgm:cxn modelId="{35852526-9005-49C2-8DF1-8E30D13F8459}" type="presParOf" srcId="{8B52BAE8-19A7-491C-B010-13DE661D0D1B}" destId="{5BFBD231-2B65-435E-807F-0617EC687955}" srcOrd="4" destOrd="0" presId="urn:microsoft.com/office/officeart/2005/8/layout/lProcess1"/>
    <dgm:cxn modelId="{4E5FDEC5-3D3F-4E20-BEA3-11CB65851766}" type="presParOf" srcId="{8B52BAE8-19A7-491C-B010-13DE661D0D1B}" destId="{8798FC1E-A175-4F3A-B415-85DDD51F3E75}" srcOrd="5" destOrd="0" presId="urn:microsoft.com/office/officeart/2005/8/layout/lProcess1"/>
    <dgm:cxn modelId="{A90EFE05-11B6-4465-8166-A8AA83A9993E}" type="presParOf" srcId="{8B52BAE8-19A7-491C-B010-13DE661D0D1B}" destId="{780CC62F-60E4-4970-A196-25663BE4E4F0}" srcOrd="6" destOrd="0" presId="urn:microsoft.com/office/officeart/2005/8/layout/lProcess1"/>
    <dgm:cxn modelId="{0FAF7509-6D80-4FD3-ACAA-D2C109666676}" type="presParOf" srcId="{8B52BAE8-19A7-491C-B010-13DE661D0D1B}" destId="{E1E76C71-8329-43FC-8A59-BB6020FEE772}" srcOrd="7" destOrd="0" presId="urn:microsoft.com/office/officeart/2005/8/layout/lProcess1"/>
    <dgm:cxn modelId="{76D459D5-0BE7-46E0-8D18-642B011FC501}" type="presParOf" srcId="{8B52BAE8-19A7-491C-B010-13DE661D0D1B}" destId="{605B2229-5DEF-4037-A905-3E57C13DAEBA}" srcOrd="8" destOrd="0" presId="urn:microsoft.com/office/officeart/2005/8/layout/lProcess1"/>
    <dgm:cxn modelId="{5B5BC0F1-FF5A-4133-BEA2-6319910C1F0A}" type="presParOf" srcId="{16637B41-C3C1-4251-860A-DEE4623B9C87}" destId="{3717B0B3-E6F3-4546-BB52-E31DCDFDE940}" srcOrd="3" destOrd="0" presId="urn:microsoft.com/office/officeart/2005/8/layout/lProcess1"/>
    <dgm:cxn modelId="{33A7AE4E-858D-4214-AEC3-FBD3D58632E7}" type="presParOf" srcId="{16637B41-C3C1-4251-860A-DEE4623B9C87}" destId="{9B07AD11-AB1B-4337-9995-E5A1D1EBA5BA}" srcOrd="4" destOrd="0" presId="urn:microsoft.com/office/officeart/2005/8/layout/lProcess1"/>
    <dgm:cxn modelId="{7F4655FF-45A6-47BC-99CC-A3F5A067B6B9}" type="presParOf" srcId="{9B07AD11-AB1B-4337-9995-E5A1D1EBA5BA}" destId="{F6C976EB-7A8D-49BC-A56C-528CCB53E9AF}" srcOrd="0" destOrd="0" presId="urn:microsoft.com/office/officeart/2005/8/layout/lProcess1"/>
    <dgm:cxn modelId="{352C4573-48D1-4D64-A2B0-57BD73B061AE}" type="presParOf" srcId="{9B07AD11-AB1B-4337-9995-E5A1D1EBA5BA}" destId="{A2E387B7-B4B1-4E94-B6E6-F8E41A71DE06}" srcOrd="1" destOrd="0" presId="urn:microsoft.com/office/officeart/2005/8/layout/lProcess1"/>
    <dgm:cxn modelId="{F9996C04-FF50-4579-BDA7-CCB053DA338A}" type="presParOf" srcId="{9B07AD11-AB1B-4337-9995-E5A1D1EBA5BA}" destId="{2B568F5C-0E66-4032-AAC9-AEAC2A687752}" srcOrd="2" destOrd="0" presId="urn:microsoft.com/office/officeart/2005/8/layout/lProcess1"/>
    <dgm:cxn modelId="{43F3AB43-741B-4637-AD41-95C74B065472}" type="presParOf" srcId="{9B07AD11-AB1B-4337-9995-E5A1D1EBA5BA}" destId="{1F49D33B-D4CC-403F-B779-08204F39A202}" srcOrd="3" destOrd="0" presId="urn:microsoft.com/office/officeart/2005/8/layout/lProcess1"/>
    <dgm:cxn modelId="{48AFC6DE-C490-4232-B720-85B2E4A7250E}" type="presParOf" srcId="{9B07AD11-AB1B-4337-9995-E5A1D1EBA5BA}" destId="{8E8A5FF0-F329-4799-ACCB-93AD9C68E120}" srcOrd="4" destOrd="0" presId="urn:microsoft.com/office/officeart/2005/8/layout/lProcess1"/>
    <dgm:cxn modelId="{9896337D-04E8-481B-A82E-D8E6C212E387}" type="presParOf" srcId="{9B07AD11-AB1B-4337-9995-E5A1D1EBA5BA}" destId="{6F8B1718-15AF-45B9-88B8-8E0097FC9061}" srcOrd="5" destOrd="0" presId="urn:microsoft.com/office/officeart/2005/8/layout/lProcess1"/>
    <dgm:cxn modelId="{9CA2FFBA-5E93-46B3-9E9A-EF456B15EBE3}" type="presParOf" srcId="{9B07AD11-AB1B-4337-9995-E5A1D1EBA5BA}" destId="{9959D451-7BA9-46D6-A7BB-A8715343552A}" srcOrd="6" destOrd="0" presId="urn:microsoft.com/office/officeart/2005/8/layout/lProcess1"/>
    <dgm:cxn modelId="{F0977649-9887-4F5D-B19B-23266CF50F0C}" type="presParOf" srcId="{9B07AD11-AB1B-4337-9995-E5A1D1EBA5BA}" destId="{C60EB2A8-A552-4989-BB4E-F3ED2DAA26F4}" srcOrd="7" destOrd="0" presId="urn:microsoft.com/office/officeart/2005/8/layout/lProcess1"/>
    <dgm:cxn modelId="{C06341BF-D9A9-4C06-9029-69B08D922E76}" type="presParOf" srcId="{9B07AD11-AB1B-4337-9995-E5A1D1EBA5BA}" destId="{B91637C0-ED69-450E-A818-C01FF575FADA}" srcOrd="8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59693-F809-4B21-9291-8EEF1C6D40BC}" type="doc">
      <dgm:prSet loTypeId="urn:microsoft.com/office/officeart/2005/8/layout/hList6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0149F1D-5BFA-47BA-A31D-AABA34C4B35F}">
      <dgm:prSet phldrT="[Text]" custT="1"/>
      <dgm:spPr/>
      <dgm:t>
        <a:bodyPr/>
        <a:lstStyle/>
        <a:p>
          <a:r>
            <a:rPr lang="en-US" sz="2800" b="1" dirty="0"/>
            <a:t>Outreach</a:t>
          </a:r>
        </a:p>
      </dgm:t>
    </dgm:pt>
    <dgm:pt modelId="{D0091771-DE8A-4806-A32A-7448D0749918}" type="parTrans" cxnId="{6A43B643-C862-4CDF-856E-2C42609189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ECBCD0-A2EB-4736-B4E1-88988327A180}" type="sibTrans" cxnId="{6A43B643-C862-4CDF-856E-2C42609189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5BE96E-4898-4E21-A9B1-8F15F42A4F27}">
      <dgm:prSet phldrT="[Text]" custT="1"/>
      <dgm:spPr/>
      <dgm:t>
        <a:bodyPr/>
        <a:lstStyle/>
        <a:p>
          <a:r>
            <a:rPr lang="en-US" sz="2000" dirty="0"/>
            <a:t>Identification</a:t>
          </a:r>
        </a:p>
      </dgm:t>
    </dgm:pt>
    <dgm:pt modelId="{C816ACAC-D15C-441E-94CD-A400E63C221D}" type="parTrans" cxnId="{53467863-E802-4C8E-A9AB-35D50A7669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750830-CD38-4D44-A94A-527D926AF75A}" type="sibTrans" cxnId="{53467863-E802-4C8E-A9AB-35D50A7669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41BF6A-53DC-48A5-A537-811F0E578E60}">
      <dgm:prSet phldrT="[Text]" custT="1"/>
      <dgm:spPr/>
      <dgm:t>
        <a:bodyPr/>
        <a:lstStyle/>
        <a:p>
          <a:r>
            <a:rPr lang="en-US" sz="2000" dirty="0"/>
            <a:t>Information &amp; Education</a:t>
          </a:r>
        </a:p>
      </dgm:t>
    </dgm:pt>
    <dgm:pt modelId="{DF52DB18-25F2-4DAB-9590-7AE55EA1B6C4}" type="parTrans" cxnId="{5C36CF12-85F5-4AF3-B947-3F53B1D2FB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CD24CC-9C7A-4D6B-AB40-F1453B945983}" type="sibTrans" cxnId="{5C36CF12-85F5-4AF3-B947-3F53B1D2FB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1CFEAE-E307-45D9-A7DE-268CD97AEB28}">
      <dgm:prSet phldrT="[Text]" custT="1"/>
      <dgm:spPr/>
      <dgm:t>
        <a:bodyPr/>
        <a:lstStyle/>
        <a:p>
          <a:r>
            <a:rPr lang="en-US" sz="2800" b="1" dirty="0"/>
            <a:t>Prevention</a:t>
          </a:r>
        </a:p>
      </dgm:t>
    </dgm:pt>
    <dgm:pt modelId="{72A74FB2-2FBC-487A-8FC8-67455329EA6D}" type="parTrans" cxnId="{91E5F0D1-EB62-423A-A6EE-ED9F42EB09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F132AF-B522-4354-8669-0B7F8709A66A}" type="sibTrans" cxnId="{91E5F0D1-EB62-423A-A6EE-ED9F42EB09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A21402-E31A-4119-B274-6525DADB78E7}">
      <dgm:prSet phldrT="[Text]" custT="1"/>
      <dgm:spPr/>
      <dgm:t>
        <a:bodyPr/>
        <a:lstStyle/>
        <a:p>
          <a:r>
            <a:rPr lang="en-US" sz="1600" dirty="0"/>
            <a:t>Information &amp; education</a:t>
          </a:r>
        </a:p>
      </dgm:t>
    </dgm:pt>
    <dgm:pt modelId="{743C899C-3875-4262-9C8F-B0C6D03172BD}" type="parTrans" cxnId="{5FCB7168-4E89-4DF9-9E4D-E9182B394B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33CBEE-0E96-40FC-A1DC-1D0947FF21AA}" type="sibTrans" cxnId="{5FCB7168-4E89-4DF9-9E4D-E9182B394B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A6B2FC-C5EA-4729-AA98-27DD7A431BB7}">
      <dgm:prSet phldrT="[Text]" custT="1"/>
      <dgm:spPr/>
      <dgm:t>
        <a:bodyPr/>
        <a:lstStyle/>
        <a:p>
          <a:r>
            <a:rPr lang="en-US" sz="1600" dirty="0"/>
            <a:t>STI screening</a:t>
          </a:r>
        </a:p>
      </dgm:t>
    </dgm:pt>
    <dgm:pt modelId="{67E8360A-73BA-4E51-889A-2F1D218E045E}" type="parTrans" cxnId="{89598C78-3658-4666-BAE1-F57D975E35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8E3E05-494A-4728-8ACE-91E05D6E0591}" type="sibTrans" cxnId="{89598C78-3658-4666-BAE1-F57D975E35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0D122E-68FB-4180-88DF-1C4BB5A22A02}">
      <dgm:prSet custT="1"/>
      <dgm:spPr/>
      <dgm:t>
        <a:bodyPr/>
        <a:lstStyle/>
        <a:p>
          <a:r>
            <a:rPr lang="en-US" sz="2800" b="1" dirty="0"/>
            <a:t>Treatment</a:t>
          </a:r>
        </a:p>
        <a:p>
          <a:endParaRPr lang="en-US" sz="2000" dirty="0"/>
        </a:p>
        <a:p>
          <a:r>
            <a:rPr lang="en-US" sz="2800" b="1" dirty="0"/>
            <a:t>Test &amp; Treat</a:t>
          </a:r>
        </a:p>
        <a:p>
          <a:r>
            <a:rPr lang="en-US" sz="2000" dirty="0"/>
            <a:t>ART</a:t>
          </a:r>
        </a:p>
        <a:p>
          <a:r>
            <a:rPr lang="en-US" sz="2000" dirty="0"/>
            <a:t>Viral loads</a:t>
          </a:r>
        </a:p>
        <a:p>
          <a:r>
            <a:rPr lang="en-US" sz="2000" dirty="0"/>
            <a:t>Opportunistic infections</a:t>
          </a:r>
        </a:p>
        <a:p>
          <a:r>
            <a:rPr lang="en-US" sz="2000" dirty="0"/>
            <a:t>STI treatment</a:t>
          </a:r>
        </a:p>
        <a:p>
          <a:r>
            <a:rPr lang="en-US" sz="2000" dirty="0"/>
            <a:t>Linkage to care (second line)</a:t>
          </a:r>
        </a:p>
        <a:p>
          <a:endParaRPr lang="en-US" sz="2000" dirty="0"/>
        </a:p>
        <a:p>
          <a:endParaRPr lang="en-US" sz="1300" dirty="0"/>
        </a:p>
        <a:p>
          <a:endParaRPr lang="en-US" sz="1300" dirty="0"/>
        </a:p>
        <a:p>
          <a:endParaRPr lang="en-US" sz="1300" dirty="0"/>
        </a:p>
        <a:p>
          <a:endParaRPr lang="en-US" sz="1300" dirty="0"/>
        </a:p>
      </dgm:t>
    </dgm:pt>
    <dgm:pt modelId="{384AA9ED-876C-4B11-AA9D-1A1DCE3BDC7D}" type="parTrans" cxnId="{286DF5EB-A5BD-4D6B-94B0-4F8D0F3DF0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B1557E-EA35-4A7A-8C68-EC85FA1F3D10}" type="sibTrans" cxnId="{286DF5EB-A5BD-4D6B-94B0-4F8D0F3DF0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66C53D-4266-4C7F-ACA1-2973A5AC193D}">
      <dgm:prSet/>
      <dgm:spPr/>
      <dgm:t>
        <a:bodyPr/>
        <a:lstStyle/>
        <a:p>
          <a:endParaRPr lang="en-US" sz="1000" dirty="0">
            <a:solidFill>
              <a:schemeClr val="tx1"/>
            </a:solidFill>
          </a:endParaRPr>
        </a:p>
      </dgm:t>
    </dgm:pt>
    <dgm:pt modelId="{C83E8AFD-B6BA-49BA-9337-7AB220F4F8D0}" type="parTrans" cxnId="{047655C4-CF04-4733-8AD3-654F3DE727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737FF2-E370-4528-B341-907B713F941E}" type="sibTrans" cxnId="{047655C4-CF04-4733-8AD3-654F3DE727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3C4B50-1E12-4800-97A0-6EDFAEDED474}">
      <dgm:prSet custT="1"/>
      <dgm:spPr/>
      <dgm:t>
        <a:bodyPr/>
        <a:lstStyle/>
        <a:p>
          <a:pPr algn="ctr"/>
          <a:endParaRPr lang="en-US" sz="2800" b="1" dirty="0"/>
        </a:p>
        <a:p>
          <a:pPr algn="ctr"/>
          <a:r>
            <a:rPr lang="en-US" sz="2800" b="1" dirty="0"/>
            <a:t>Support</a:t>
          </a:r>
        </a:p>
        <a:p>
          <a:pPr algn="l"/>
          <a:r>
            <a:rPr lang="en-US" sz="2000" dirty="0"/>
            <a:t>Adherence</a:t>
          </a:r>
        </a:p>
        <a:p>
          <a:pPr algn="l"/>
          <a:r>
            <a:rPr lang="en-US" sz="2000" dirty="0"/>
            <a:t>Trauma counselling</a:t>
          </a:r>
        </a:p>
        <a:p>
          <a:pPr algn="l"/>
          <a:r>
            <a:rPr lang="en-US" sz="2000" dirty="0"/>
            <a:t>Creative spaces</a:t>
          </a:r>
        </a:p>
        <a:p>
          <a:pPr algn="l"/>
          <a:r>
            <a:rPr lang="en-US" sz="2000" dirty="0"/>
            <a:t>Support groups</a:t>
          </a:r>
        </a:p>
        <a:p>
          <a:pPr algn="l"/>
          <a:r>
            <a:rPr lang="en-US" sz="2000" dirty="0"/>
            <a:t>Human rights protection</a:t>
          </a:r>
        </a:p>
        <a:p>
          <a:pPr algn="ctr"/>
          <a:endParaRPr lang="en-US" sz="3000" dirty="0"/>
        </a:p>
        <a:p>
          <a:pPr algn="ctr"/>
          <a:r>
            <a:rPr lang="en-US" sz="3000" dirty="0"/>
            <a:t> </a:t>
          </a:r>
        </a:p>
      </dgm:t>
    </dgm:pt>
    <dgm:pt modelId="{9E439E40-3FBA-422A-88DC-C754FA1C6FFF}" type="parTrans" cxnId="{5B29B789-8D54-401E-B76E-7CCBA3953A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5F5B81-0533-4674-A998-B5373C2C0D17}" type="sibTrans" cxnId="{5B29B789-8D54-401E-B76E-7CCBA3953A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EC9BAA-5132-4EFC-9E4F-8007D173F517}">
      <dgm:prSet phldrT="[Text]"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D7C32CC2-7031-40B7-A917-047A9C9EF54F}" type="parTrans" cxnId="{34CB5966-F781-4178-91ED-0936382B7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077CEC-E8E5-4DD5-846C-E83CD639316A}" type="sibTrans" cxnId="{34CB5966-F781-4178-91ED-0936382B7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2B224A-3D40-4C4B-BEBB-7390D0981F90}">
      <dgm:prSet phldrT="[Text]" custT="1"/>
      <dgm:spPr/>
      <dgm:t>
        <a:bodyPr/>
        <a:lstStyle/>
        <a:p>
          <a:r>
            <a:rPr lang="en-US" sz="2000" dirty="0"/>
            <a:t>Support</a:t>
          </a:r>
        </a:p>
      </dgm:t>
    </dgm:pt>
    <dgm:pt modelId="{31819B1F-49A7-4A3D-819E-DAD2F1AEE5FB}" type="parTrans" cxnId="{92A6EC15-D8CC-4E3D-B0E3-0D03257E6C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1B5446-D3F9-49AA-AAA5-911D3E0E4F88}" type="sibTrans" cxnId="{92A6EC15-D8CC-4E3D-B0E3-0D03257E6C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05408B-862C-4528-94B3-720855767293}">
      <dgm:prSet phldrT="[Text]"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5CA24A29-F13D-4147-B7E8-BBDA085B124B}" type="parTrans" cxnId="{FCF2F2F8-5497-4DD8-A29D-0734FD1A4E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CF13BB-7B76-43A6-9920-0CDC97777249}" type="sibTrans" cxnId="{FCF2F2F8-5497-4DD8-A29D-0734FD1A4E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43BF79-B92D-4801-B4E4-4F91E74A71C4}">
      <dgm:prSet phldrT="[Text]" custT="1"/>
      <dgm:spPr/>
      <dgm:t>
        <a:bodyPr/>
        <a:lstStyle/>
        <a:p>
          <a:r>
            <a:rPr lang="en-US" sz="2000" dirty="0"/>
            <a:t>Peer lead</a:t>
          </a:r>
        </a:p>
      </dgm:t>
    </dgm:pt>
    <dgm:pt modelId="{5BEDB8A3-1690-446C-B93A-4E0CF05DC8CA}" type="parTrans" cxnId="{BD9448AE-8BFA-44B0-9884-8ED9F61EF7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686E6A-FE23-4829-A2BF-ECAB4F4F2D0A}" type="sibTrans" cxnId="{BD9448AE-8BFA-44B0-9884-8ED9F61EF7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34191F-07D3-451D-9B74-37752B9C9597}">
      <dgm:prSet phldrT="[Text]" custT="1"/>
      <dgm:spPr/>
      <dgm:t>
        <a:bodyPr/>
        <a:lstStyle/>
        <a:p>
          <a:r>
            <a:rPr lang="en-US" sz="1600" dirty="0"/>
            <a:t>Testing</a:t>
          </a:r>
        </a:p>
      </dgm:t>
    </dgm:pt>
    <dgm:pt modelId="{4CC20A15-E66F-4BA7-B171-709AC71FC2C2}" type="parTrans" cxnId="{E4571A72-A1C1-455F-B52F-04183C359B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6AAC63-06ED-4550-AF45-F549B8BA63B9}" type="sibTrans" cxnId="{E4571A72-A1C1-455F-B52F-04183C359B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20906F-F77D-48AE-B85F-90177A7B94F5}">
      <dgm:prSet phldrT="[Text]" custT="1"/>
      <dgm:spPr/>
      <dgm:t>
        <a:bodyPr/>
        <a:lstStyle/>
        <a:p>
          <a:r>
            <a:rPr lang="en-US" sz="1600" dirty="0"/>
            <a:t>Condom promotion</a:t>
          </a:r>
        </a:p>
      </dgm:t>
    </dgm:pt>
    <dgm:pt modelId="{C383B3CA-5CA1-42BB-9E59-8E084EDA36B4}" type="parTrans" cxnId="{AEEF19C1-C3D3-464D-BBF8-1B2B75178B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3C4693-286A-4A23-8118-103D6A4F23EA}" type="sibTrans" cxnId="{AEEF19C1-C3D3-464D-BBF8-1B2B75178B6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7DF5C6-FBBD-474B-9A4A-A8FB90AEE5E9}">
      <dgm:prSet phldrT="[Text]" custT="1"/>
      <dgm:spPr/>
      <dgm:t>
        <a:bodyPr/>
        <a:lstStyle/>
        <a:p>
          <a:r>
            <a:rPr lang="en-US" sz="1600" dirty="0"/>
            <a:t>Counselling</a:t>
          </a:r>
        </a:p>
      </dgm:t>
    </dgm:pt>
    <dgm:pt modelId="{A5231A33-29CB-4A0C-A1BA-5C4EE960EE87}" type="parTrans" cxnId="{E58EC50F-A85D-466C-8B97-4BFF5758E6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E41DE5-D907-4E79-8B2B-8008054F8B54}" type="sibTrans" cxnId="{E58EC50F-A85D-466C-8B97-4BFF5758E6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B506A1-9FA3-484E-A8CA-3FA93C1B4CC1}">
      <dgm:prSet phldrT="[Text]" custT="1"/>
      <dgm:spPr/>
      <dgm:t>
        <a:bodyPr/>
        <a:lstStyle/>
        <a:p>
          <a:r>
            <a:rPr lang="en-US" sz="1600" dirty="0"/>
            <a:t>PEP</a:t>
          </a:r>
        </a:p>
      </dgm:t>
    </dgm:pt>
    <dgm:pt modelId="{EAB002CD-31F8-4B17-8434-F06660ED0738}" type="parTrans" cxnId="{00AD831D-D5B5-46A7-B221-A1A31BC94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FAE140-AF9D-400F-AAF7-0949F5E8E8BD}" type="sibTrans" cxnId="{00AD831D-D5B5-46A7-B221-A1A31BC94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365456-2041-4BA3-BC5E-B2C52A3575E9}">
      <dgm:prSet phldrT="[Text]" custT="1"/>
      <dgm:spPr/>
      <dgm:t>
        <a:bodyPr/>
        <a:lstStyle/>
        <a:p>
          <a:r>
            <a:rPr lang="en-US" sz="2400" b="1" dirty="0"/>
            <a:t>PREP</a:t>
          </a:r>
        </a:p>
      </dgm:t>
    </dgm:pt>
    <dgm:pt modelId="{96CA6E5D-C437-4C6F-89B3-8F1BF17B48D2}" type="parTrans" cxnId="{5BD36F8D-910E-448F-A7DF-CD2ECA6F17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5A14CF-F3AA-4DAC-846D-36A38D19575C}" type="sibTrans" cxnId="{5BD36F8D-910E-448F-A7DF-CD2ECA6F17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3E3E13-1C7D-4535-A33E-E992A2B60A75}">
      <dgm:prSet phldrT="[Text]"/>
      <dgm:spPr/>
      <dgm:t>
        <a:bodyPr/>
        <a:lstStyle/>
        <a:p>
          <a:endParaRPr lang="en-US" sz="1000" dirty="0">
            <a:solidFill>
              <a:schemeClr val="tx1"/>
            </a:solidFill>
          </a:endParaRPr>
        </a:p>
      </dgm:t>
    </dgm:pt>
    <dgm:pt modelId="{D2DB253F-7A59-43A7-9174-70B5BF897C65}" type="parTrans" cxnId="{B352E3DF-17BF-4F4E-A8AB-5CA8512A45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B7B805-F37A-421C-AB57-6F4C90A1A0D1}" type="sibTrans" cxnId="{B352E3DF-17BF-4F4E-A8AB-5CA8512A45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207912-8370-4EB4-A8D2-3C0CBA89167D}">
      <dgm:prSet phldrT="[Text]"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79A688C2-6E42-457A-8E73-B00779B5B5A7}" type="parTrans" cxnId="{56E67F01-D4D6-4969-B8CA-6E20749A47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368A1C-7EE1-4F79-BF4A-25DDCAEA61C3}" type="sibTrans" cxnId="{56E67F01-D4D6-4969-B8CA-6E20749A47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C58F1A-10CC-4F3C-ABFA-B6CEDAC2FC27}">
      <dgm:prSet phldrT="[Text]" custT="1"/>
      <dgm:spPr/>
      <dgm:t>
        <a:bodyPr/>
        <a:lstStyle/>
        <a:p>
          <a:r>
            <a:rPr lang="en-US" sz="1600" dirty="0"/>
            <a:t>TB screening</a:t>
          </a:r>
        </a:p>
      </dgm:t>
    </dgm:pt>
    <dgm:pt modelId="{1A0E3F9D-F2E7-4DA8-8D94-7FE565B56DFA}" type="parTrans" cxnId="{0B3C86F1-345B-4E87-99C0-6847575FC2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D78036-B41D-4FDB-800A-A7E16C87A387}" type="sibTrans" cxnId="{0B3C86F1-345B-4E87-99C0-6847575FC2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6C7D8-7F1A-413D-8302-AA43E0408538}" type="pres">
      <dgm:prSet presAssocID="{0B759693-F809-4B21-9291-8EEF1C6D40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0D28FB-5C81-4571-B2A6-F493A4D568E8}" type="pres">
      <dgm:prSet presAssocID="{20149F1D-5BFA-47BA-A31D-AABA34C4B3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19AA8-9F41-48A1-B983-FC8AE7943508}" type="pres">
      <dgm:prSet presAssocID="{4FECBCD0-A2EB-4736-B4E1-88988327A180}" presName="sibTrans" presStyleCnt="0"/>
      <dgm:spPr/>
    </dgm:pt>
    <dgm:pt modelId="{1F2ACFF5-18CC-4567-BA22-A492125AE218}" type="pres">
      <dgm:prSet presAssocID="{C51CFEAE-E307-45D9-A7DE-268CD97AEB28}" presName="node" presStyleLbl="node1" presStyleIdx="1" presStyleCnt="4" custLinFactNeighborX="45607" custLinFactNeighborY="-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EC9E5-EFF3-47D5-8E77-3F493E6EFA7E}" type="pres">
      <dgm:prSet presAssocID="{AFF132AF-B522-4354-8669-0B7F8709A66A}" presName="sibTrans" presStyleCnt="0"/>
      <dgm:spPr/>
    </dgm:pt>
    <dgm:pt modelId="{346E6169-AFB7-4093-A65D-5ADFC313857C}" type="pres">
      <dgm:prSet presAssocID="{750D122E-68FB-4180-88DF-1C4BB5A22A02}" presName="node" presStyleLbl="node1" presStyleIdx="2" presStyleCnt="4" custLinFactX="121467" custLinFactNeighborX="200000" custLinFactNeighborY="-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B0B00-3827-403A-994B-35FCC3CDBA54}" type="pres">
      <dgm:prSet presAssocID="{29B1557E-EA35-4A7A-8C68-EC85FA1F3D10}" presName="sibTrans" presStyleCnt="0"/>
      <dgm:spPr/>
    </dgm:pt>
    <dgm:pt modelId="{A1FE38AA-E81A-4EF7-9EED-5F13A1B1F985}" type="pres">
      <dgm:prSet presAssocID="{073C4B50-1E12-4800-97A0-6EDFAEDED474}" presName="node" presStyleLbl="node1" presStyleIdx="3" presStyleCnt="4" custLinFactX="-97092" custLinFactNeighborX="-100000" custLinFactNeighborY="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3774D-13A3-4D07-8A81-6C06EF624248}" type="presOf" srcId="{7734191F-07D3-451D-9B74-37752B9C9597}" destId="{1F2ACFF5-18CC-4567-BA22-A492125AE218}" srcOrd="0" destOrd="3" presId="urn:microsoft.com/office/officeart/2005/8/layout/hList6"/>
    <dgm:cxn modelId="{4FF399B6-7FAC-410D-A63F-965F3522A424}" type="presOf" srcId="{C2207912-8370-4EB4-A8D2-3C0CBA89167D}" destId="{270D28FB-5C81-4571-B2A6-F493A4D568E8}" srcOrd="0" destOrd="5" presId="urn:microsoft.com/office/officeart/2005/8/layout/hList6"/>
    <dgm:cxn modelId="{259518D4-10D4-4710-8A41-FD5968048D31}" type="presOf" srcId="{31A6B2FC-C5EA-4729-AA98-27DD7A431BB7}" destId="{1F2ACFF5-18CC-4567-BA22-A492125AE218}" srcOrd="0" destOrd="7" presId="urn:microsoft.com/office/officeart/2005/8/layout/hList6"/>
    <dgm:cxn modelId="{3E8A9F5B-A2D9-45A8-BCBD-3D21A7BEA773}" type="presOf" srcId="{12B506A1-9FA3-484E-A8CA-3FA93C1B4CC1}" destId="{1F2ACFF5-18CC-4567-BA22-A492125AE218}" srcOrd="0" destOrd="5" presId="urn:microsoft.com/office/officeart/2005/8/layout/hList6"/>
    <dgm:cxn modelId="{5C36CF12-85F5-4AF3-B947-3F53B1D2FB44}" srcId="{20149F1D-5BFA-47BA-A31D-AABA34C4B35F}" destId="{4341BF6A-53DC-48A5-A537-811F0E578E60}" srcOrd="2" destOrd="0" parTransId="{DF52DB18-25F2-4DAB-9590-7AE55EA1B6C4}" sibTransId="{1ACD24CC-9C7A-4D6B-AB40-F1453B945983}"/>
    <dgm:cxn modelId="{00AD831D-D5B5-46A7-B221-A1A31BC9403B}" srcId="{C51CFEAE-E307-45D9-A7DE-268CD97AEB28}" destId="{12B506A1-9FA3-484E-A8CA-3FA93C1B4CC1}" srcOrd="4" destOrd="0" parTransId="{EAB002CD-31F8-4B17-8434-F06660ED0738}" sibTransId="{A9FAE140-AF9D-400F-AAF7-0949F5E8E8BD}"/>
    <dgm:cxn modelId="{0B3C86F1-345B-4E87-99C0-6847575FC23D}" srcId="{C51CFEAE-E307-45D9-A7DE-268CD97AEB28}" destId="{3AC58F1A-10CC-4F3C-ABFA-B6CEDAC2FC27}" srcOrd="7" destOrd="0" parTransId="{1A0E3F9D-F2E7-4DA8-8D94-7FE565B56DFA}" sibTransId="{C8D78036-B41D-4FDB-800A-A7E16C87A387}"/>
    <dgm:cxn modelId="{5FCB7168-4E89-4DF9-9E4D-E9182B394B33}" srcId="{C51CFEAE-E307-45D9-A7DE-268CD97AEB28}" destId="{18A21402-E31A-4119-B274-6525DADB78E7}" srcOrd="0" destOrd="0" parTransId="{743C899C-3875-4262-9C8F-B0C6D03172BD}" sibTransId="{A033CBEE-0E96-40FC-A1DC-1D0947FF21AA}"/>
    <dgm:cxn modelId="{AEEF19C1-C3D3-464D-BBF8-1B2B75178B6C}" srcId="{C51CFEAE-E307-45D9-A7DE-268CD97AEB28}" destId="{5920906F-F77D-48AE-B85F-90177A7B94F5}" srcOrd="3" destOrd="0" parTransId="{C383B3CA-5CA1-42BB-9E59-8E084EDA36B4}" sibTransId="{083C4693-286A-4A23-8118-103D6A4F23EA}"/>
    <dgm:cxn modelId="{FCF2F2F8-5497-4DD8-A29D-0734FD1A4EAA}" srcId="{20149F1D-5BFA-47BA-A31D-AABA34C4B35F}" destId="{2405408B-862C-4528-94B3-720855767293}" srcOrd="5" destOrd="0" parTransId="{5CA24A29-F13D-4147-B7E8-BBDA085B124B}" sibTransId="{5DCF13BB-7B76-43A6-9920-0CDC97777249}"/>
    <dgm:cxn modelId="{89598C78-3658-4666-BAE1-F57D975E357D}" srcId="{C51CFEAE-E307-45D9-A7DE-268CD97AEB28}" destId="{31A6B2FC-C5EA-4729-AA98-27DD7A431BB7}" srcOrd="6" destOrd="0" parTransId="{67E8360A-73BA-4E51-889A-2F1D218E045E}" sibTransId="{4B8E3E05-494A-4728-8ACE-91E05D6E0591}"/>
    <dgm:cxn modelId="{BBE3990F-EF24-4CBB-BCB2-C5EC046C722E}" type="presOf" srcId="{3AC58F1A-10CC-4F3C-ABFA-B6CEDAC2FC27}" destId="{1F2ACFF5-18CC-4567-BA22-A492125AE218}" srcOrd="0" destOrd="8" presId="urn:microsoft.com/office/officeart/2005/8/layout/hList6"/>
    <dgm:cxn modelId="{E4571A72-A1C1-455F-B52F-04183C359B97}" srcId="{C51CFEAE-E307-45D9-A7DE-268CD97AEB28}" destId="{7734191F-07D3-451D-9B74-37752B9C9597}" srcOrd="2" destOrd="0" parTransId="{4CC20A15-E66F-4BA7-B171-709AC71FC2C2}" sibTransId="{A96AAC63-06ED-4550-AF45-F549B8BA63B9}"/>
    <dgm:cxn modelId="{9E1408B3-1171-4A98-AF47-9DEF3AB36E12}" type="presOf" srcId="{18A21402-E31A-4119-B274-6525DADB78E7}" destId="{1F2ACFF5-18CC-4567-BA22-A492125AE218}" srcOrd="0" destOrd="1" presId="urn:microsoft.com/office/officeart/2005/8/layout/hList6"/>
    <dgm:cxn modelId="{B352E3DF-17BF-4F4E-A8AB-5CA8512A45A1}" srcId="{C51CFEAE-E307-45D9-A7DE-268CD97AEB28}" destId="{3A3E3E13-1C7D-4535-A33E-E992A2B60A75}" srcOrd="8" destOrd="0" parTransId="{D2DB253F-7A59-43A7-9174-70B5BF897C65}" sibTransId="{B2B7B805-F37A-421C-AB57-6F4C90A1A0D1}"/>
    <dgm:cxn modelId="{B4B94F2D-77E6-43B0-80B5-660739D548F1}" type="presOf" srcId="{2405408B-862C-4528-94B3-720855767293}" destId="{270D28FB-5C81-4571-B2A6-F493A4D568E8}" srcOrd="0" destOrd="6" presId="urn:microsoft.com/office/officeart/2005/8/layout/hList6"/>
    <dgm:cxn modelId="{3194EC52-4AA6-4287-869E-F0BCF53BE3F5}" type="presOf" srcId="{C51CFEAE-E307-45D9-A7DE-268CD97AEB28}" destId="{1F2ACFF5-18CC-4567-BA22-A492125AE218}" srcOrd="0" destOrd="0" presId="urn:microsoft.com/office/officeart/2005/8/layout/hList6"/>
    <dgm:cxn modelId="{625AEF37-02C5-43B5-9FA1-F61521766373}" type="presOf" srcId="{5920906F-F77D-48AE-B85F-90177A7B94F5}" destId="{1F2ACFF5-18CC-4567-BA22-A492125AE218}" srcOrd="0" destOrd="4" presId="urn:microsoft.com/office/officeart/2005/8/layout/hList6"/>
    <dgm:cxn modelId="{5BA82FB0-8AE1-4677-9848-8A0326C52411}" type="presOf" srcId="{750D122E-68FB-4180-88DF-1C4BB5A22A02}" destId="{346E6169-AFB7-4093-A65D-5ADFC313857C}" srcOrd="0" destOrd="0" presId="urn:microsoft.com/office/officeart/2005/8/layout/hList6"/>
    <dgm:cxn modelId="{34CB5966-F781-4178-91ED-0936382B72E1}" srcId="{20149F1D-5BFA-47BA-A31D-AABA34C4B35F}" destId="{7EEC9BAA-5132-4EFC-9E4F-8007D173F517}" srcOrd="6" destOrd="0" parTransId="{D7C32CC2-7031-40B7-A917-047A9C9EF54F}" sibTransId="{43077CEC-E8E5-4DD5-846C-E83CD639316A}"/>
    <dgm:cxn modelId="{91E5F0D1-EB62-423A-A6EE-ED9F42EB091A}" srcId="{0B759693-F809-4B21-9291-8EEF1C6D40BC}" destId="{C51CFEAE-E307-45D9-A7DE-268CD97AEB28}" srcOrd="1" destOrd="0" parTransId="{72A74FB2-2FBC-487A-8FC8-67455329EA6D}" sibTransId="{AFF132AF-B522-4354-8669-0B7F8709A66A}"/>
    <dgm:cxn modelId="{FEDBAAC1-C33C-4BF9-9BEF-23CD99165003}" type="presOf" srcId="{20149F1D-5BFA-47BA-A31D-AABA34C4B35F}" destId="{270D28FB-5C81-4571-B2A6-F493A4D568E8}" srcOrd="0" destOrd="0" presId="urn:microsoft.com/office/officeart/2005/8/layout/hList6"/>
    <dgm:cxn modelId="{C71E2862-3127-4B08-9E55-DE85437875C4}" type="presOf" srcId="{6D7DF5C6-FBBD-474B-9A4A-A8FB90AEE5E9}" destId="{1F2ACFF5-18CC-4567-BA22-A492125AE218}" srcOrd="0" destOrd="2" presId="urn:microsoft.com/office/officeart/2005/8/layout/hList6"/>
    <dgm:cxn modelId="{5400BDA9-7023-40EE-B236-B2BA5AB08C5E}" type="presOf" srcId="{365BE96E-4898-4E21-A9B1-8F15F42A4F27}" destId="{270D28FB-5C81-4571-B2A6-F493A4D568E8}" srcOrd="0" destOrd="1" presId="urn:microsoft.com/office/officeart/2005/8/layout/hList6"/>
    <dgm:cxn modelId="{5BD36F8D-910E-448F-A7DF-CD2ECA6F1723}" srcId="{C51CFEAE-E307-45D9-A7DE-268CD97AEB28}" destId="{64365456-2041-4BA3-BC5E-B2C52A3575E9}" srcOrd="5" destOrd="0" parTransId="{96CA6E5D-C437-4C6F-89B3-8F1BF17B48D2}" sibTransId="{F05A14CF-F3AA-4DAC-846D-36A38D19575C}"/>
    <dgm:cxn modelId="{135A4D6C-3AF9-46DD-9A42-4AB19066CC66}" type="presOf" srcId="{3A3E3E13-1C7D-4535-A33E-E992A2B60A75}" destId="{1F2ACFF5-18CC-4567-BA22-A492125AE218}" srcOrd="0" destOrd="9" presId="urn:microsoft.com/office/officeart/2005/8/layout/hList6"/>
    <dgm:cxn modelId="{047655C4-CF04-4733-8AD3-654F3DE72746}" srcId="{750D122E-68FB-4180-88DF-1C4BB5A22A02}" destId="{9166C53D-4266-4C7F-ACA1-2973A5AC193D}" srcOrd="0" destOrd="0" parTransId="{C83E8AFD-B6BA-49BA-9337-7AB220F4F8D0}" sibTransId="{D2737FF2-E370-4528-B341-907B713F941E}"/>
    <dgm:cxn modelId="{92A6EC15-D8CC-4E3D-B0E3-0D03257E6CE0}" srcId="{20149F1D-5BFA-47BA-A31D-AABA34C4B35F}" destId="{AD2B224A-3D40-4C4B-BEBB-7390D0981F90}" srcOrd="3" destOrd="0" parTransId="{31819B1F-49A7-4A3D-819E-DAD2F1AEE5FB}" sibTransId="{9D1B5446-D3F9-49AA-AAA5-911D3E0E4F88}"/>
    <dgm:cxn modelId="{58715BC8-B068-4D27-B434-70E76CF6B048}" type="presOf" srcId="{7EEC9BAA-5132-4EFC-9E4F-8007D173F517}" destId="{270D28FB-5C81-4571-B2A6-F493A4D568E8}" srcOrd="0" destOrd="7" presId="urn:microsoft.com/office/officeart/2005/8/layout/hList6"/>
    <dgm:cxn modelId="{E58EC50F-A85D-466C-8B97-4BFF5758E683}" srcId="{C51CFEAE-E307-45D9-A7DE-268CD97AEB28}" destId="{6D7DF5C6-FBBD-474B-9A4A-A8FB90AEE5E9}" srcOrd="1" destOrd="0" parTransId="{A5231A33-29CB-4A0C-A1BA-5C4EE960EE87}" sibTransId="{29E41DE5-D907-4E79-8B2B-8008054F8B54}"/>
    <dgm:cxn modelId="{6A43B643-C862-4CDF-856E-2C42609189CE}" srcId="{0B759693-F809-4B21-9291-8EEF1C6D40BC}" destId="{20149F1D-5BFA-47BA-A31D-AABA34C4B35F}" srcOrd="0" destOrd="0" parTransId="{D0091771-DE8A-4806-A32A-7448D0749918}" sibTransId="{4FECBCD0-A2EB-4736-B4E1-88988327A180}"/>
    <dgm:cxn modelId="{BD9448AE-8BFA-44B0-9884-8ED9F61EF77B}" srcId="{20149F1D-5BFA-47BA-A31D-AABA34C4B35F}" destId="{AD43BF79-B92D-4801-B4E4-4F91E74A71C4}" srcOrd="1" destOrd="0" parTransId="{5BEDB8A3-1690-446C-B93A-4E0CF05DC8CA}" sibTransId="{14686E6A-FE23-4829-A2BF-ECAB4F4F2D0A}"/>
    <dgm:cxn modelId="{F00AA632-93DC-4406-B1E0-A9F02A78499D}" type="presOf" srcId="{4341BF6A-53DC-48A5-A537-811F0E578E60}" destId="{270D28FB-5C81-4571-B2A6-F493A4D568E8}" srcOrd="0" destOrd="3" presId="urn:microsoft.com/office/officeart/2005/8/layout/hList6"/>
    <dgm:cxn modelId="{95F253B5-8257-44C4-B260-AA8D0308F6D8}" type="presOf" srcId="{0B759693-F809-4B21-9291-8EEF1C6D40BC}" destId="{E276C7D8-7F1A-413D-8302-AA43E0408538}" srcOrd="0" destOrd="0" presId="urn:microsoft.com/office/officeart/2005/8/layout/hList6"/>
    <dgm:cxn modelId="{2F75D2E8-BB5D-49C9-BD32-712512063F7B}" type="presOf" srcId="{9166C53D-4266-4C7F-ACA1-2973A5AC193D}" destId="{346E6169-AFB7-4093-A65D-5ADFC313857C}" srcOrd="0" destOrd="1" presId="urn:microsoft.com/office/officeart/2005/8/layout/hList6"/>
    <dgm:cxn modelId="{5EEA85B9-F836-4B74-A62C-D230C2F78E19}" type="presOf" srcId="{64365456-2041-4BA3-BC5E-B2C52A3575E9}" destId="{1F2ACFF5-18CC-4567-BA22-A492125AE218}" srcOrd="0" destOrd="6" presId="urn:microsoft.com/office/officeart/2005/8/layout/hList6"/>
    <dgm:cxn modelId="{53467863-E802-4C8E-A9AB-35D50A76695B}" srcId="{20149F1D-5BFA-47BA-A31D-AABA34C4B35F}" destId="{365BE96E-4898-4E21-A9B1-8F15F42A4F27}" srcOrd="0" destOrd="0" parTransId="{C816ACAC-D15C-441E-94CD-A400E63C221D}" sibTransId="{36750830-CD38-4D44-A94A-527D926AF75A}"/>
    <dgm:cxn modelId="{5B29B789-8D54-401E-B76E-7CCBA3953AB1}" srcId="{0B759693-F809-4B21-9291-8EEF1C6D40BC}" destId="{073C4B50-1E12-4800-97A0-6EDFAEDED474}" srcOrd="3" destOrd="0" parTransId="{9E439E40-3FBA-422A-88DC-C754FA1C6FFF}" sibTransId="{235F5B81-0533-4674-A998-B5373C2C0D17}"/>
    <dgm:cxn modelId="{441F089A-7604-4A1C-AD41-15401C776060}" type="presOf" srcId="{AD2B224A-3D40-4C4B-BEBB-7390D0981F90}" destId="{270D28FB-5C81-4571-B2A6-F493A4D568E8}" srcOrd="0" destOrd="4" presId="urn:microsoft.com/office/officeart/2005/8/layout/hList6"/>
    <dgm:cxn modelId="{DC4BA8E6-A02F-40D8-B132-74D67C234F91}" type="presOf" srcId="{AD43BF79-B92D-4801-B4E4-4F91E74A71C4}" destId="{270D28FB-5C81-4571-B2A6-F493A4D568E8}" srcOrd="0" destOrd="2" presId="urn:microsoft.com/office/officeart/2005/8/layout/hList6"/>
    <dgm:cxn modelId="{56E67F01-D4D6-4969-B8CA-6E20749A476A}" srcId="{20149F1D-5BFA-47BA-A31D-AABA34C4B35F}" destId="{C2207912-8370-4EB4-A8D2-3C0CBA89167D}" srcOrd="4" destOrd="0" parTransId="{79A688C2-6E42-457A-8E73-B00779B5B5A7}" sibTransId="{A7368A1C-7EE1-4F79-BF4A-25DDCAEA61C3}"/>
    <dgm:cxn modelId="{617ABEB1-54C8-49EA-9C6F-00B283BF5AC9}" type="presOf" srcId="{073C4B50-1E12-4800-97A0-6EDFAEDED474}" destId="{A1FE38AA-E81A-4EF7-9EED-5F13A1B1F985}" srcOrd="0" destOrd="0" presId="urn:microsoft.com/office/officeart/2005/8/layout/hList6"/>
    <dgm:cxn modelId="{286DF5EB-A5BD-4D6B-94B0-4F8D0F3DF0B9}" srcId="{0B759693-F809-4B21-9291-8EEF1C6D40BC}" destId="{750D122E-68FB-4180-88DF-1C4BB5A22A02}" srcOrd="2" destOrd="0" parTransId="{384AA9ED-876C-4B11-AA9D-1A1DCE3BDC7D}" sibTransId="{29B1557E-EA35-4A7A-8C68-EC85FA1F3D10}"/>
    <dgm:cxn modelId="{9C7476F4-56A6-4205-B789-F9C92284A988}" type="presParOf" srcId="{E276C7D8-7F1A-413D-8302-AA43E0408538}" destId="{270D28FB-5C81-4571-B2A6-F493A4D568E8}" srcOrd="0" destOrd="0" presId="urn:microsoft.com/office/officeart/2005/8/layout/hList6"/>
    <dgm:cxn modelId="{187CFA98-C3D7-4AD6-A699-E09500D916C6}" type="presParOf" srcId="{E276C7D8-7F1A-413D-8302-AA43E0408538}" destId="{A0119AA8-9F41-48A1-B983-FC8AE7943508}" srcOrd="1" destOrd="0" presId="urn:microsoft.com/office/officeart/2005/8/layout/hList6"/>
    <dgm:cxn modelId="{226F023E-666E-4A06-B008-484CBFEA16FA}" type="presParOf" srcId="{E276C7D8-7F1A-413D-8302-AA43E0408538}" destId="{1F2ACFF5-18CC-4567-BA22-A492125AE218}" srcOrd="2" destOrd="0" presId="urn:microsoft.com/office/officeart/2005/8/layout/hList6"/>
    <dgm:cxn modelId="{73F4017D-6461-4D29-9CD2-57DBDD291457}" type="presParOf" srcId="{E276C7D8-7F1A-413D-8302-AA43E0408538}" destId="{7B4EC9E5-EFF3-47D5-8E77-3F493E6EFA7E}" srcOrd="3" destOrd="0" presId="urn:microsoft.com/office/officeart/2005/8/layout/hList6"/>
    <dgm:cxn modelId="{EA6DCC40-F28D-44DE-959A-C4CBCBB0818A}" type="presParOf" srcId="{E276C7D8-7F1A-413D-8302-AA43E0408538}" destId="{346E6169-AFB7-4093-A65D-5ADFC313857C}" srcOrd="4" destOrd="0" presId="urn:microsoft.com/office/officeart/2005/8/layout/hList6"/>
    <dgm:cxn modelId="{FF9D5DF9-F14D-4A9E-844E-0AA564228B94}" type="presParOf" srcId="{E276C7D8-7F1A-413D-8302-AA43E0408538}" destId="{140B0B00-3827-403A-994B-35FCC3CDBA54}" srcOrd="5" destOrd="0" presId="urn:microsoft.com/office/officeart/2005/8/layout/hList6"/>
    <dgm:cxn modelId="{3D88A1E8-C582-4A23-9004-EF637B49C1F9}" type="presParOf" srcId="{E276C7D8-7F1A-413D-8302-AA43E0408538}" destId="{A1FE38AA-E81A-4EF7-9EED-5F13A1B1F98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3E96-510A-4CE8-A11B-31CBD2FA4C0D}" type="datetimeFigureOut">
              <a:rPr lang="en-US" smtClean="0"/>
              <a:pPr/>
              <a:t>7/22/2018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634798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0656-425C-4BD6-8B59-937B71857D80}" type="datetimeFigureOut">
              <a:rPr lang="en-US" smtClean="0"/>
              <a:pPr/>
              <a:t>7/22/2018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049129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7/22/2018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676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7/22/2018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153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2187-B1CC-41CC-9142-F099FCE9EC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61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emf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5814889"/>
            <a:ext cx="928662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207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7294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433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848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990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73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440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607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3720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801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FEC2-7EC7-4463-95AC-78279F530748}" type="datetimeFigureOut">
              <a:rPr lang="en-ZA" smtClean="0"/>
              <a:t>2018/07/22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01DF-2035-4AA7-9B51-EC714CF2913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425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E97A-5442-4046-B604-C31852B2B863}" type="datetimeFigureOut">
              <a:rPr lang="en-ZA" smtClean="0"/>
              <a:t>2018/07/22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C8F-0CEE-4393-9C50-C360D5843A4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761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DB64-B0AC-4D73-8ECA-3193CAC9D7D1}" type="datetimeFigureOut">
              <a:rPr lang="en-ZA" smtClean="0"/>
              <a:t>2018/07/22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813-4A14-4F2E-8AA0-895FB1881A3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92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FCB2-711B-4F8B-B1BC-BBCD2D020EDA}" type="datetimeFigureOut">
              <a:rPr lang="en-GB" smtClean="0"/>
              <a:t>22/07/2018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14E8-B070-4E09-A797-BC354735B3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10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0" y="1"/>
            <a:ext cx="9144000" cy="3140967"/>
          </a:xfrm>
          <a:solidFill>
            <a:srgbClr val="009999"/>
          </a:solidFill>
        </p:spPr>
        <p:txBody>
          <a:bodyPr/>
          <a:lstStyle>
            <a:lvl1pPr algn="ctr">
              <a:defRPr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Talk title and other weird and wonderful facts that you might</a:t>
            </a:r>
            <a:br>
              <a:rPr lang="en-US" dirty="0"/>
            </a:br>
            <a:r>
              <a:rPr lang="en-US" dirty="0"/>
              <a:t> want to impart </a:t>
            </a:r>
            <a:br>
              <a:rPr lang="en-US" dirty="0"/>
            </a:br>
            <a:r>
              <a:rPr lang="en-US" dirty="0"/>
              <a:t>AT THE VERY START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060824" y="3183094"/>
            <a:ext cx="7067176" cy="731494"/>
          </a:xfr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ZA" dirty="0"/>
          </a:p>
        </p:txBody>
      </p:sp>
      <p:cxnSp>
        <p:nvCxnSpPr>
          <p:cNvPr id="12" name="Straight Connector 11"/>
          <p:cNvCxnSpPr/>
          <p:nvPr userDrawn="1">
            <p:custDataLst>
              <p:tags r:id="rId3"/>
            </p:custDataLst>
          </p:nvPr>
        </p:nvCxnSpPr>
        <p:spPr>
          <a:xfrm>
            <a:off x="0" y="5949280"/>
            <a:ext cx="91440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1434353" y="4019176"/>
            <a:ext cx="6424706" cy="1867648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Institutions</a:t>
            </a:r>
          </a:p>
        </p:txBody>
      </p:sp>
    </p:spTree>
    <p:extLst>
      <p:ext uri="{BB962C8B-B14F-4D97-AF65-F5344CB8AC3E}">
        <p14:creationId xmlns:p14="http://schemas.microsoft.com/office/powerpoint/2010/main" val="295551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0"/>
            <a:ext cx="9144000" cy="1327759"/>
          </a:xfrm>
          <a:solidFill>
            <a:srgbClr val="009999"/>
          </a:solidFill>
        </p:spPr>
        <p:txBody>
          <a:bodyPr>
            <a:noAutofit/>
          </a:bodyPr>
          <a:lstStyle>
            <a:lvl1pPr>
              <a:defRPr sz="36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This WILL be the title of the individual slide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552" y="1763058"/>
            <a:ext cx="8229600" cy="4142813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19529" y="104588"/>
            <a:ext cx="8904942" cy="14194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0" y="5945533"/>
            <a:ext cx="9144000" cy="934481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ZA" dirty="0"/>
          </a:p>
        </p:txBody>
      </p:sp>
      <p:pic>
        <p:nvPicPr>
          <p:cNvPr id="10" name="Picture 6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7143" y="6014363"/>
            <a:ext cx="1421851" cy="7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ealf grey.gi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6" y="6245181"/>
            <a:ext cx="6698603" cy="312601"/>
          </a:xfrm>
          <a:prstGeom prst="rect">
            <a:avLst/>
          </a:prstGeom>
          <a:solidFill>
            <a:srgbClr val="009999"/>
          </a:solidFill>
        </p:spPr>
      </p:pic>
    </p:spTree>
    <p:extLst>
      <p:ext uri="{BB962C8B-B14F-4D97-AF65-F5344CB8AC3E}">
        <p14:creationId xmlns:p14="http://schemas.microsoft.com/office/powerpoint/2010/main" val="17167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776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theme" Target="../theme/theme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62" y="5814889"/>
            <a:ext cx="928662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6AF2-7853-4164-83AB-1A3B899119C9}" type="datetimeFigureOut">
              <a:rPr lang="en-ZA" smtClean="0"/>
              <a:pPr/>
              <a:t>2018/07/22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9878-EC7F-4EC5-BDAF-372B824FCBE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72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92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479715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 July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2018, IAS 2018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6071"/>
            <a:ext cx="9144000" cy="936104"/>
          </a:xfrm>
          <a:prstGeom prst="rect">
            <a:avLst/>
          </a:prstGeom>
        </p:spPr>
        <p:txBody>
          <a:bodyPr tIns="45720" rIns="91440" bIns="45720" anchor="b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Challenges of South Africa’s sex worker PrEP programme:  Lessons learned, moving towards to other key populations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AB39DC-A929-44E9-B37B-E13275F32335}"/>
              </a:ext>
            </a:extLst>
          </p:cNvPr>
          <p:cNvSpPr txBox="1"/>
          <p:nvPr/>
        </p:nvSpPr>
        <p:spPr>
          <a:xfrm>
            <a:off x="2699792" y="2736502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Yogan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Pillay</a:t>
            </a:r>
          </a:p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National Department of Health: South Africa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50800"/>
            <a:ext cx="9144000" cy="932542"/>
          </a:xfrm>
          <a:solidFill>
            <a:srgbClr val="005C28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Oral PrEP Initiations</a:t>
            </a:r>
            <a:b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June 2016 – May 2018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1489" y="980660"/>
            <a:ext cx="1925911" cy="29404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June 2016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noProof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May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5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857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initiations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Took place 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34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SITES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across South Africa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80044" y="4101662"/>
            <a:ext cx="1828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2374" y="4282220"/>
            <a:ext cx="1924141" cy="2418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t"/>
          <a:lstStyle/>
          <a:p>
            <a:pPr marL="0" marR="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Provincial coverage includes: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GAUTENG 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FREE STATE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EASTERN CAPE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KWAZULU-NATAL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LIMPOPO MPUMALANGA NORTHERN CAPE 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WESTERN CAPE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35793" y="939800"/>
            <a:ext cx="0" cy="5760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801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F78AA-DC23-40C8-BD3F-A1A08EA63BFB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8012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6108" y="6112786"/>
            <a:ext cx="4682276" cy="484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Oral </a:t>
            </a:r>
            <a:r>
              <a:rPr kumimoji="0" lang="en-ZA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PrEP</a:t>
            </a:r>
            <a:r>
              <a:rPr kumimoji="0" lang="en-Z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initiations by province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June 2016 – </a:t>
            </a:r>
            <a:r>
              <a:rPr lang="en-ZA" sz="1400" i="1" noProof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May</a:t>
            </a:r>
            <a:r>
              <a:rPr kumimoji="0" lang="en-Z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2" r="6887"/>
          <a:stretch/>
        </p:blipFill>
        <p:spPr>
          <a:xfrm>
            <a:off x="2299031" y="1028041"/>
            <a:ext cx="6776429" cy="46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03288"/>
          </a:xfrm>
          <a:prstGeom prst="rect">
            <a:avLst/>
          </a:prstGeom>
          <a:solidFill>
            <a:srgbClr val="005C28"/>
          </a:solidFill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Oral PrEP Implementation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Oral </a:t>
            </a:r>
            <a:r>
              <a:rPr kumimoji="0" lang="en-ZA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PrEP</a:t>
            </a:r>
            <a:r>
              <a:rPr kumimoji="0" lang="en-Z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and ART commencements by site type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7136" y="3715441"/>
            <a:ext cx="8008024" cy="1397745"/>
            <a:chOff x="631901" y="4849052"/>
            <a:chExt cx="8008024" cy="1397745"/>
          </a:xfrm>
        </p:grpSpPr>
        <p:sp>
          <p:nvSpPr>
            <p:cNvPr id="61" name="Right Arrow 60"/>
            <p:cNvSpPr/>
            <p:nvPr/>
          </p:nvSpPr>
          <p:spPr>
            <a:xfrm rot="20051190">
              <a:off x="3693982" y="5277766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6908701" y="4940855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309237" y="4866071"/>
              <a:ext cx="119837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138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(6%)</a:t>
              </a: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232821" y="5085184"/>
              <a:ext cx="1274794" cy="2063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PrEP initiations</a:t>
              </a:r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5264837" y="4978666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60763" y="4886863"/>
              <a:ext cx="12773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2 158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(15%)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713880" y="5111129"/>
              <a:ext cx="1198379" cy="24039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# offered PrEP</a:t>
              </a:r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2206928" y="5504016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68308" y="5195003"/>
              <a:ext cx="120015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14 707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506025" y="5439120"/>
              <a:ext cx="1200150" cy="27514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Total HIV tests conducted at implementing  campus clinics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S PGothic" pitchFamily="34" charset="-128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034291" y="4886863"/>
              <a:ext cx="12755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14 488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(99%)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083890" y="5170629"/>
              <a:ext cx="1198379" cy="24039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Neg. HIV tests</a:t>
              </a:r>
            </a:p>
          </p:txBody>
        </p:sp>
        <p:sp>
          <p:nvSpPr>
            <p:cNvPr id="72" name="Right Arrow 71"/>
            <p:cNvSpPr/>
            <p:nvPr/>
          </p:nvSpPr>
          <p:spPr>
            <a:xfrm rot="1134949">
              <a:off x="3691325" y="5680907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54669" y="5738775"/>
              <a:ext cx="119837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(92%)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660456" y="6020842"/>
              <a:ext cx="1274794" cy="2063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ART initiations</a:t>
              </a:r>
            </a:p>
          </p:txBody>
        </p:sp>
        <p:sp>
          <p:nvSpPr>
            <p:cNvPr id="74" name="Right Arrow 73"/>
            <p:cNvSpPr/>
            <p:nvPr/>
          </p:nvSpPr>
          <p:spPr>
            <a:xfrm>
              <a:off x="5282635" y="5818002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34291" y="5721757"/>
              <a:ext cx="12755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219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(1%)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085742" y="6003823"/>
              <a:ext cx="1198379" cy="24039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Pos. HIV tests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31901" y="4849052"/>
              <a:ext cx="8008024" cy="1397745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S PGothic" pitchFamily="34" charset="-128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1541" y="5248427"/>
              <a:ext cx="15858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October 2017 –  May 2018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Youth at university clinic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7136" y="2244360"/>
            <a:ext cx="8008024" cy="1380317"/>
            <a:chOff x="587136" y="2924944"/>
            <a:chExt cx="8008024" cy="1418619"/>
          </a:xfrm>
        </p:grpSpPr>
        <p:sp>
          <p:nvSpPr>
            <p:cNvPr id="101" name="TextBox 100"/>
            <p:cNvSpPr txBox="1"/>
            <p:nvPr/>
          </p:nvSpPr>
          <p:spPr>
            <a:xfrm>
              <a:off x="5736871" y="3618507"/>
              <a:ext cx="1198379" cy="34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563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(110%)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660456" y="3900572"/>
              <a:ext cx="1274794" cy="2063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ART initiations</a:t>
              </a:r>
            </a:p>
          </p:txBody>
        </p:sp>
        <p:sp>
          <p:nvSpPr>
            <p:cNvPr id="97" name="Right Arrow 96"/>
            <p:cNvSpPr/>
            <p:nvPr/>
          </p:nvSpPr>
          <p:spPr>
            <a:xfrm rot="1134949">
              <a:off x="3673527" y="3701767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 rot="20051190">
              <a:off x="3676184" y="3302914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ight Arrow 98"/>
            <p:cNvSpPr/>
            <p:nvPr/>
          </p:nvSpPr>
          <p:spPr>
            <a:xfrm>
              <a:off x="5264837" y="3003090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ight Arrow 99"/>
            <p:cNvSpPr/>
            <p:nvPr/>
          </p:nvSpPr>
          <p:spPr>
            <a:xfrm>
              <a:off x="6908701" y="3003090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ight Arrow 102"/>
            <p:cNvSpPr/>
            <p:nvPr/>
          </p:nvSpPr>
          <p:spPr>
            <a:xfrm>
              <a:off x="5264837" y="3689310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ight Arrow 136"/>
            <p:cNvSpPr/>
            <p:nvPr/>
          </p:nvSpPr>
          <p:spPr>
            <a:xfrm>
              <a:off x="2189130" y="3566708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9237" y="2924944"/>
              <a:ext cx="1198379" cy="34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1 537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(54%)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232821" y="3212976"/>
              <a:ext cx="1274794" cy="18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PrEP initiations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60763" y="2924944"/>
              <a:ext cx="1198379" cy="34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2 857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(28%)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713880" y="3198133"/>
              <a:ext cx="1198379" cy="2096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# offered PrEP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16493" y="2975411"/>
              <a:ext cx="1376825" cy="3479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10 289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(95%)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066092" y="3269777"/>
              <a:ext cx="1198379" cy="2096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Neg. HIV tests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88227" y="3263443"/>
              <a:ext cx="1200151" cy="3479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10 801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488227" y="3520995"/>
              <a:ext cx="1200150" cy="2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Total HIV tests conducted at implementing  MSM sites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43743" y="3316867"/>
              <a:ext cx="15240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April 2017 –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May 2018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MSM sites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87136" y="2975411"/>
              <a:ext cx="8008024" cy="1368152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S PGothic" pitchFamily="34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16493" y="3647048"/>
              <a:ext cx="1198379" cy="347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512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(5%)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067944" y="3890947"/>
              <a:ext cx="1198379" cy="2096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Pos. HIV tests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7136" y="926907"/>
            <a:ext cx="8008024" cy="1273085"/>
            <a:chOff x="587136" y="1124744"/>
            <a:chExt cx="8008024" cy="1296144"/>
          </a:xfrm>
        </p:grpSpPr>
        <p:sp>
          <p:nvSpPr>
            <p:cNvPr id="144" name="TextBox 143"/>
            <p:cNvSpPr txBox="1"/>
            <p:nvPr/>
          </p:nvSpPr>
          <p:spPr>
            <a:xfrm>
              <a:off x="5736871" y="1788633"/>
              <a:ext cx="1198379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3 666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51%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5660456" y="2070700"/>
              <a:ext cx="1274794" cy="2063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ART initiations</a:t>
              </a:r>
            </a:p>
          </p:txBody>
        </p:sp>
        <p:sp>
          <p:nvSpPr>
            <p:cNvPr id="139" name="Right Arrow 138"/>
            <p:cNvSpPr/>
            <p:nvPr/>
          </p:nvSpPr>
          <p:spPr>
            <a:xfrm rot="1134949">
              <a:off x="3673527" y="1823220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ight Arrow 137"/>
            <p:cNvSpPr/>
            <p:nvPr/>
          </p:nvSpPr>
          <p:spPr>
            <a:xfrm>
              <a:off x="2189130" y="1592833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>
              <a:off x="5264837" y="1916327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Right Arrow 146"/>
            <p:cNvSpPr/>
            <p:nvPr/>
          </p:nvSpPr>
          <p:spPr>
            <a:xfrm>
              <a:off x="5264837" y="1268254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ight Arrow 147"/>
            <p:cNvSpPr/>
            <p:nvPr/>
          </p:nvSpPr>
          <p:spPr>
            <a:xfrm>
              <a:off x="6908701" y="1268255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ight Arrow 139"/>
            <p:cNvSpPr/>
            <p:nvPr/>
          </p:nvSpPr>
          <p:spPr>
            <a:xfrm rot="20051190">
              <a:off x="3676184" y="1424366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16493" y="1124744"/>
              <a:ext cx="1275587" cy="344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49 352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(87%)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09237" y="1124744"/>
              <a:ext cx="1198379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4 109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(13%)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066092" y="1412776"/>
              <a:ext cx="1198379" cy="2096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Neg. HIV tests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232821" y="1412776"/>
              <a:ext cx="1274794" cy="18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PrEP initiations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60763" y="1124744"/>
              <a:ext cx="1277359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32 537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(66%)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713880" y="1412776"/>
              <a:ext cx="1198379" cy="2096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# offered PrEP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55576" y="1340768"/>
              <a:ext cx="1524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June 2016 –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May 2018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SW sites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87136" y="1124744"/>
              <a:ext cx="8008024" cy="1296144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S PGothic" pitchFamily="34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20250" y="1356516"/>
              <a:ext cx="936104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56 475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488227" y="1604824"/>
              <a:ext cx="1200150" cy="2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Total HIV tests conducted at implementing  SW sites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016493" y="1772817"/>
              <a:ext cx="1198379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7 123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(13%)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4067944" y="2067182"/>
              <a:ext cx="1198379" cy="2096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Pos. HIV tests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587136" y="2235895"/>
            <a:ext cx="8008024" cy="0"/>
          </a:xfrm>
          <a:prstGeom prst="line">
            <a:avLst/>
          </a:prstGeom>
          <a:ln w="76200">
            <a:solidFill>
              <a:srgbClr val="005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11670" y="3641182"/>
            <a:ext cx="8008024" cy="0"/>
          </a:xfrm>
          <a:prstGeom prst="line">
            <a:avLst/>
          </a:prstGeom>
          <a:ln w="76200">
            <a:solidFill>
              <a:srgbClr val="005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23307" y="5138432"/>
            <a:ext cx="8008024" cy="0"/>
          </a:xfrm>
          <a:prstGeom prst="line">
            <a:avLst/>
          </a:prstGeom>
          <a:ln w="76200">
            <a:solidFill>
              <a:srgbClr val="005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38C8F-0CEE-4393-9C50-C360D5843A43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11670" y="5215463"/>
            <a:ext cx="8008024" cy="1397745"/>
            <a:chOff x="631901" y="4849052"/>
            <a:chExt cx="8008024" cy="1397745"/>
          </a:xfrm>
        </p:grpSpPr>
        <p:sp>
          <p:nvSpPr>
            <p:cNvPr id="73" name="Right Arrow 72"/>
            <p:cNvSpPr/>
            <p:nvPr/>
          </p:nvSpPr>
          <p:spPr>
            <a:xfrm rot="20051190">
              <a:off x="3693982" y="5277766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6908701" y="4940855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309237" y="4866071"/>
              <a:ext cx="119837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73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(100%)</a:t>
              </a: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232821" y="5085184"/>
              <a:ext cx="1274794" cy="2063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PrEP initiations</a:t>
              </a:r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5264837" y="4978666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60763" y="4886863"/>
              <a:ext cx="12773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73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(39%)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713880" y="5111129"/>
              <a:ext cx="1198379" cy="24039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# offered PrEP</a:t>
              </a:r>
            </a:p>
          </p:txBody>
        </p:sp>
        <p:sp>
          <p:nvSpPr>
            <p:cNvPr id="104" name="Right Arrow 103"/>
            <p:cNvSpPr/>
            <p:nvPr/>
          </p:nvSpPr>
          <p:spPr>
            <a:xfrm>
              <a:off x="2206928" y="5504016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506025" y="5195003"/>
              <a:ext cx="120015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506025" y="5439120"/>
              <a:ext cx="1200150" cy="27514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Total HIV tests conducted at implementing  campus clinics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S PGothic" pitchFamily="34" charset="-12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034291" y="4886863"/>
              <a:ext cx="12755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185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(100%)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083890" y="5170629"/>
              <a:ext cx="1198379" cy="24039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Neg. HIV tests</a:t>
              </a:r>
            </a:p>
          </p:txBody>
        </p:sp>
        <p:sp>
          <p:nvSpPr>
            <p:cNvPr id="109" name="Right Arrow 108"/>
            <p:cNvSpPr/>
            <p:nvPr/>
          </p:nvSpPr>
          <p:spPr>
            <a:xfrm rot="1134949">
              <a:off x="3691325" y="5680907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754669" y="5738775"/>
              <a:ext cx="119837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(0%)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660456" y="6020842"/>
              <a:ext cx="1274794" cy="2063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ART initiations</a:t>
              </a:r>
            </a:p>
          </p:txBody>
        </p:sp>
        <p:sp>
          <p:nvSpPr>
            <p:cNvPr id="112" name="Right Arrow 111"/>
            <p:cNvSpPr/>
            <p:nvPr/>
          </p:nvSpPr>
          <p:spPr>
            <a:xfrm>
              <a:off x="5282635" y="5818002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034291" y="5721757"/>
              <a:ext cx="12755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(0%)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4085742" y="6003823"/>
              <a:ext cx="1198379" cy="24039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Pos. HIV tests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31901" y="4849052"/>
              <a:ext cx="8008024" cy="1397745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S PGothic" pitchFamily="34" charset="-128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7496" y="4951230"/>
              <a:ext cx="159468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May 2018 –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May 2018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Youth at public facility sites and outreach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62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080003"/>
            <a:ext cx="8890781" cy="5355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5" r="2424" b="6540"/>
          <a:stretch/>
        </p:blipFill>
        <p:spPr>
          <a:xfrm>
            <a:off x="6808388" y="6435634"/>
            <a:ext cx="1821806" cy="30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118B16-29DD-4662-B8E4-ADDC48AEB81E}"/>
              </a:ext>
            </a:extLst>
          </p:cNvPr>
          <p:cNvSpPr/>
          <p:nvPr/>
        </p:nvSpPr>
        <p:spPr>
          <a:xfrm>
            <a:off x="0" y="0"/>
            <a:ext cx="9003323" cy="96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3200" b="1" kern="0" dirty="0">
                <a:solidFill>
                  <a:schemeClr val="bg1"/>
                </a:solidFill>
                <a:cs typeface="Arial" panose="020B0604020202020204" pitchFamily="34" charset="0"/>
              </a:rPr>
              <a:t>Oral PrEP Implementation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Oral PrEP and ART commencements at Sex Worker sites</a:t>
            </a:r>
          </a:p>
        </p:txBody>
      </p:sp>
    </p:spTree>
    <p:extLst>
      <p:ext uri="{BB962C8B-B14F-4D97-AF65-F5344CB8AC3E}">
        <p14:creationId xmlns:p14="http://schemas.microsoft.com/office/powerpoint/2010/main" val="61580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9144000" cy="1338943"/>
          </a:xfrm>
        </p:spPr>
        <p:txBody>
          <a:bodyPr/>
          <a:lstStyle/>
          <a:p>
            <a:r>
              <a:rPr lang="en-ZA" dirty="0"/>
              <a:t>PrEP cost effectiveness</a:t>
            </a:r>
            <a:br>
              <a:rPr lang="en-ZA" dirty="0"/>
            </a:br>
            <a:r>
              <a:rPr lang="en-ZA" dirty="0"/>
              <a:t>(2019-38)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44" y="1364342"/>
          <a:ext cx="9084510" cy="45563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53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4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49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70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4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4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11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91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91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Young women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(20-24)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Female</a:t>
                      </a:r>
                      <a:r>
                        <a:rPr lang="en-ZA" sz="1600" baseline="0" dirty="0">
                          <a:effectLst/>
                        </a:rPr>
                        <a:t> adolescents</a:t>
                      </a:r>
                      <a:endParaRPr lang="en-ZA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(15-19)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Young men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(20-24)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Male adolescents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(15-19)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FSW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Risk group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All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All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All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All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Coverage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18%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</a:rPr>
                        <a:t>18%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</a:rPr>
                        <a:t>18%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</a:rPr>
                        <a:t>18%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</a:rPr>
                        <a:t>18%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</a:rPr>
                        <a:t>18%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</a:rPr>
                        <a:t>18%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</a:rPr>
                        <a:t>18%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95%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No. of person years on PrEP [millions]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10.2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1.8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7.0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10.4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3.7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5.5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2.5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1.7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Incremental cost [billions 2017</a:t>
                      </a:r>
                      <a:r>
                        <a:rPr lang="en-ZA" sz="1600" baseline="0" dirty="0">
                          <a:effectLst/>
                        </a:rPr>
                        <a:t> ZAR</a:t>
                      </a:r>
                      <a:r>
                        <a:rPr lang="en-ZA" sz="1600" dirty="0">
                          <a:effectLst/>
                        </a:rPr>
                        <a:t>] (% change)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13.40</a:t>
                      </a:r>
                      <a:br>
                        <a:rPr lang="en-ZA" sz="1600" dirty="0">
                          <a:effectLst/>
                        </a:rPr>
                      </a:br>
                      <a:r>
                        <a:rPr lang="en-ZA" sz="1600" dirty="0">
                          <a:effectLst/>
                        </a:rPr>
                        <a:t>(2.3%)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0.42</a:t>
                      </a:r>
                      <a:br>
                        <a:rPr lang="en-ZA" sz="1600" dirty="0">
                          <a:effectLst/>
                        </a:rPr>
                      </a:br>
                      <a:r>
                        <a:rPr lang="en-ZA" sz="1600" dirty="0">
                          <a:effectLst/>
                        </a:rPr>
                        <a:t>(0.1%)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5.91</a:t>
                      </a:r>
                      <a:br>
                        <a:rPr lang="en-ZA" sz="1600" dirty="0">
                          <a:effectLst/>
                        </a:rPr>
                      </a:br>
                      <a:r>
                        <a:rPr lang="en-ZA" sz="1600" dirty="0">
                          <a:effectLst/>
                        </a:rPr>
                        <a:t>(1.0%)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-1.81</a:t>
                      </a:r>
                      <a:br>
                        <a:rPr lang="en-ZA" sz="1600" dirty="0">
                          <a:effectLst/>
                        </a:rPr>
                      </a:br>
                      <a:r>
                        <a:rPr lang="en-ZA" sz="1600" dirty="0">
                          <a:effectLst/>
                        </a:rPr>
                        <a:t>(-0.3%)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13.48</a:t>
                      </a:r>
                      <a:br>
                        <a:rPr lang="en-ZA" sz="1600" dirty="0">
                          <a:effectLst/>
                        </a:rPr>
                      </a:br>
                      <a:r>
                        <a:rPr lang="en-ZA" sz="1600" dirty="0">
                          <a:effectLst/>
                        </a:rPr>
                        <a:t>(2.3%)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2.93</a:t>
                      </a:r>
                      <a:br>
                        <a:rPr lang="en-ZA" sz="1600" dirty="0">
                          <a:effectLst/>
                        </a:rPr>
                      </a:br>
                      <a:r>
                        <a:rPr lang="en-ZA" sz="1600" dirty="0">
                          <a:effectLst/>
                        </a:rPr>
                        <a:t>(0.5%)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5.78</a:t>
                      </a:r>
                      <a:br>
                        <a:rPr lang="en-ZA" sz="1600" dirty="0">
                          <a:effectLst/>
                        </a:rPr>
                      </a:br>
                      <a:r>
                        <a:rPr lang="en-ZA" sz="1600" dirty="0">
                          <a:effectLst/>
                        </a:rPr>
                        <a:t>(1.0%)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1.06</a:t>
                      </a:r>
                      <a:br>
                        <a:rPr lang="en-ZA" sz="1600" dirty="0">
                          <a:effectLst/>
                        </a:rPr>
                      </a:br>
                      <a:r>
                        <a:rPr lang="en-ZA" sz="1600" dirty="0">
                          <a:effectLst/>
                        </a:rPr>
                        <a:t>(0.2%)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0.09</a:t>
                      </a:r>
                      <a:br>
                        <a:rPr lang="en-ZA" sz="1600" dirty="0">
                          <a:effectLst/>
                        </a:rPr>
                      </a:br>
                      <a:r>
                        <a:rPr lang="en-ZA" sz="1600" dirty="0">
                          <a:effectLst/>
                        </a:rPr>
                        <a:t>(0.02%)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3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New HIV infections averted [thousands]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(% change)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138</a:t>
                      </a:r>
                      <a:b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(3.6%)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113</a:t>
                      </a:r>
                      <a:b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(2.9%)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245</a:t>
                      </a:r>
                      <a:b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(6.8%)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225</a:t>
                      </a:r>
                      <a:b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(6.1%)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177</a:t>
                      </a:r>
                      <a:b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(4.7%)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157</a:t>
                      </a:r>
                      <a:b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(4.1%)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161</a:t>
                      </a:r>
                      <a:b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(4.2%)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149 </a:t>
                      </a:r>
                      <a:b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(3.9%)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115</a:t>
                      </a:r>
                      <a:b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ZA" sz="1800" b="1" dirty="0">
                          <a:solidFill>
                            <a:srgbClr val="FF0000"/>
                          </a:solidFill>
                          <a:effectLst/>
                        </a:rPr>
                        <a:t>(3.0%)</a:t>
                      </a:r>
                      <a:endParaRPr lang="en-Z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5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ICER [2017 ZAR per HIV </a:t>
                      </a:r>
                      <a:r>
                        <a:rPr lang="en-ZA" sz="1600" dirty="0">
                          <a:effectLst/>
                        </a:rPr>
                        <a:t>infection averted]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97,120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3,717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24,128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Cost-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saving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76,274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18,680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35,940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7,108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771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25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Comparison </a:t>
            </a:r>
            <a:r>
              <a:rPr lang="en-ZA"/>
              <a:t>with other interventions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62610"/>
              </p:ext>
            </p:extLst>
          </p:nvPr>
        </p:nvGraphicFramePr>
        <p:xfrm>
          <a:off x="213924" y="1450975"/>
          <a:ext cx="8390524" cy="442630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226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4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5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Intervention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ZA" sz="1200" u="none" strike="noStrike">
                          <a:effectLst/>
                        </a:rPr>
                        <a:t>ICER </a:t>
                      </a:r>
                      <a:endParaRPr lang="en-ZA" sz="1200" u="none" strike="noStrike" dirty="0">
                        <a:effectLst/>
                      </a:endParaRPr>
                    </a:p>
                    <a:p>
                      <a:pPr algn="ctr" rtl="0" fontAlgn="ctr"/>
                      <a:r>
                        <a:rPr lang="en-ZA" sz="1200" u="none" strike="noStrike" dirty="0">
                          <a:effectLst/>
                        </a:rPr>
                        <a:t>(ZAR/HIV</a:t>
                      </a:r>
                      <a:r>
                        <a:rPr lang="en-ZA" sz="1200" u="none" strike="noStrike" baseline="0" dirty="0">
                          <a:effectLst/>
                        </a:rPr>
                        <a:t> averted</a:t>
                      </a:r>
                      <a:r>
                        <a:rPr lang="en-ZA" sz="1200" u="none" strike="noStrike" dirty="0">
                          <a:effectLst/>
                        </a:rPr>
                        <a:t>)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90" marR="3429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Condom availability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saving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SBCC 1 (HCT, reduction in MSP)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saving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PrEP (Adol F, high risk)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Cost saving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 medical circumcision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saving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PMTCT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saving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PrEP</a:t>
                      </a:r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(FSW)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HCT for sex 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PrEP (YW, high risk)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3,717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PrEP (Adol M, high risk)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7,108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Universal treatment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population HCT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PrEP (YM, high risk)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18,680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HCT for adolescents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SBCC 2 (condoms)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SBCC 3 (condoms, HCT, MMC)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PrEP (Adol F, all)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24,128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PrEP (Adol M, all)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PrEP (YM, all)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76,274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PrEP (YW, all)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97,120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271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infant male circumcision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300,962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6687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Infant testing at birth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14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										PrEP unit cost (2017 ZAR) </a:t>
            </a:r>
            <a:r>
              <a:rPr lang="en-ZA" sz="3600" dirty="0">
                <a:solidFill>
                  <a:schemeClr val="bg1"/>
                </a:solidFill>
              </a:rPr>
              <a:t/>
            </a:r>
            <a:br>
              <a:rPr lang="en-ZA" sz="3600" dirty="0">
                <a:solidFill>
                  <a:schemeClr val="bg1"/>
                </a:solidFill>
              </a:rPr>
            </a:b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278067"/>
              </p:ext>
            </p:extLst>
          </p:nvPr>
        </p:nvGraphicFramePr>
        <p:xfrm>
          <a:off x="133347" y="1676400"/>
          <a:ext cx="8883650" cy="17763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4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Young women</a:t>
                      </a:r>
                    </a:p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(20-24)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Female adolescents</a:t>
                      </a:r>
                    </a:p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(15-19)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FSW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Young </a:t>
                      </a:r>
                    </a:p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Men</a:t>
                      </a:r>
                    </a:p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(20-24)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Male adolescents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u="none" strike="noStrike" dirty="0">
                          <a:effectLst/>
                        </a:rPr>
                        <a:t>(15-19)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MSM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First year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1,918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1,915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1,939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1,900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1,900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1,890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Follow-up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1,647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1,647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1,637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1,631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1,631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1,621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F4E2974-CC66-8643-8FEF-5653627C4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3" y="3607528"/>
            <a:ext cx="8343902" cy="5032375"/>
          </a:xfrm>
        </p:spPr>
        <p:txBody>
          <a:bodyPr>
            <a:normAutofit/>
          </a:bodyPr>
          <a:lstStyle/>
          <a:p>
            <a:r>
              <a:rPr lang="en-GB" sz="2400" dirty="0"/>
              <a:t>PrEP cost per patient year is R1,621-R1,939</a:t>
            </a:r>
          </a:p>
          <a:p>
            <a:r>
              <a:rPr lang="en-GB" sz="2400" dirty="0"/>
              <a:t>Cost varies between populations by ~6% and between first and follow-up years ~16%</a:t>
            </a:r>
          </a:p>
        </p:txBody>
      </p:sp>
    </p:spTree>
    <p:extLst>
      <p:ext uri="{BB962C8B-B14F-4D97-AF65-F5344CB8AC3E}">
        <p14:creationId xmlns:p14="http://schemas.microsoft.com/office/powerpoint/2010/main" val="116021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Oral PrEP Implementation for</a:t>
            </a:r>
            <a:b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Key and Vulnerable Populations</a:t>
            </a:r>
            <a:endParaRPr lang="en-US" sz="3200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874CE-5934-4E43-9E15-88C8F3203F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42" y="2453959"/>
            <a:ext cx="2234956" cy="1950081"/>
          </a:xfrm>
          <a:prstGeom prst="rect">
            <a:avLst/>
          </a:prstGeom>
          <a:solidFill>
            <a:srgbClr val="0C4A02"/>
          </a:solidFill>
          <a:ln>
            <a:solidFill>
              <a:srgbClr val="006D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Lessons learned</a:t>
            </a:r>
            <a:endParaRPr kumimoji="0" lang="en-ZA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0976" y="1216855"/>
            <a:ext cx="6028582" cy="5562600"/>
          </a:xfrm>
          <a:prstGeom prst="rect">
            <a:avLst/>
          </a:prstGeom>
          <a:noFill/>
          <a:ln>
            <a:solidFill>
              <a:srgbClr val="006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Oral PrEP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fits easily into combination prevention and SRH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ZA" sz="2000" dirty="0">
                <a:solidFill>
                  <a:prstClr val="black"/>
                </a:solidFill>
                <a:latin typeface="Calibri"/>
              </a:rPr>
              <a:t>services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Non-judgemental, non-stigmatising attitudes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clinic staff members is critical, especially for adolescents and young people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Outreach is key in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reaching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target population, and equally important for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follow-up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Uptake of Mobile services is higher than fixed clinics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Flexibility in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 hours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greatly increases uptake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Peer-led programmes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 in higher demand creation and uptake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Clear, regular communication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important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attention to client needs in first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days of PrEP use is critical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 effects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dherence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P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sychosocial support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1555243" y="3191255"/>
            <a:ext cx="2239887" cy="475488"/>
          </a:xfrm>
          <a:prstGeom prst="triangle">
            <a:avLst/>
          </a:prstGeom>
          <a:solidFill>
            <a:srgbClr val="0C4A02"/>
          </a:solidFill>
          <a:ln>
            <a:solidFill>
              <a:srgbClr val="005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8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Oral PrEP Implementation for</a:t>
            </a:r>
            <a:b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Key and Vulnerable Populations</a:t>
            </a:r>
            <a:endParaRPr lang="en-US" sz="3200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874CE-5934-4E43-9E15-88C8F3203F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910" y="2271007"/>
            <a:ext cx="2147550" cy="2310122"/>
          </a:xfrm>
          <a:prstGeom prst="rect">
            <a:avLst/>
          </a:prstGeom>
          <a:solidFill>
            <a:srgbClr val="0C4A02"/>
          </a:solidFill>
          <a:ln>
            <a:solidFill>
              <a:srgbClr val="006D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Lessons learned</a:t>
            </a:r>
            <a:endParaRPr kumimoji="0" lang="en-ZA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8201" y="1216855"/>
            <a:ext cx="5867400" cy="5562600"/>
          </a:xfrm>
          <a:prstGeom prst="rect">
            <a:avLst/>
          </a:prstGeom>
          <a:noFill/>
          <a:ln>
            <a:solidFill>
              <a:srgbClr val="006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1605556" y="3234702"/>
            <a:ext cx="2239887" cy="475488"/>
          </a:xfrm>
          <a:prstGeom prst="triangle">
            <a:avLst/>
          </a:prstGeom>
          <a:solidFill>
            <a:srgbClr val="0C4A02"/>
          </a:solidFill>
          <a:ln>
            <a:solidFill>
              <a:srgbClr val="005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4F22E4E-0DF4-4C15-B93E-747A4005085A}"/>
              </a:ext>
            </a:extLst>
          </p:cNvPr>
          <p:cNvSpPr/>
          <p:nvPr/>
        </p:nvSpPr>
        <p:spPr>
          <a:xfrm>
            <a:off x="3108539" y="1249301"/>
            <a:ext cx="58170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/>
              <a:t>A professional nurse trained to initiate ART  and deliver sexual reproductive health services, a counsellor and  a peer educator are the basic staff required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/>
              <a:t>Expansion of PrEP to public facilities will require special attention to staff attitudes and responsiveness to key and vulnerable populations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/>
              <a:t>Support for retention on PrEP and ART especially side-effect management is critical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/>
              <a:t>Tracking and tracing clients who fail to return requires special attention </a:t>
            </a:r>
          </a:p>
        </p:txBody>
      </p:sp>
    </p:spTree>
    <p:extLst>
      <p:ext uri="{BB962C8B-B14F-4D97-AF65-F5344CB8AC3E}">
        <p14:creationId xmlns:p14="http://schemas.microsoft.com/office/powerpoint/2010/main" val="3183497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Oral PrEP Implementation for</a:t>
            </a:r>
            <a:b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Key and Vulnerable Populations</a:t>
            </a:r>
            <a:endParaRPr lang="en-US" sz="3200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874CE-5934-4E43-9E15-88C8F3203F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910" y="2680358"/>
            <a:ext cx="1928818" cy="1584176"/>
          </a:xfrm>
          <a:prstGeom prst="rect">
            <a:avLst/>
          </a:prstGeom>
          <a:solidFill>
            <a:srgbClr val="0C4A02"/>
          </a:solidFill>
          <a:ln>
            <a:solidFill>
              <a:srgbClr val="006D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1690" y="1052737"/>
            <a:ext cx="5867400" cy="5184576"/>
          </a:xfrm>
          <a:prstGeom prst="rect">
            <a:avLst/>
          </a:prstGeom>
          <a:noFill/>
          <a:ln>
            <a:solidFill>
              <a:srgbClr val="006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PrEP can only be delivered from a health facility that meets the regulatory criteria to keep and </a:t>
            </a:r>
            <a:r>
              <a:rPr lang="en-ZA" sz="2000" dirty="0">
                <a:solidFill>
                  <a:prstClr val="black"/>
                </a:solidFill>
              </a:rPr>
              <a:t>dispense scheduled medication.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Making PrEP available to key and vulnerable populations  who already have limited access to health services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number of health facilities that are sensitive to the needs of key</a:t>
            </a:r>
            <a:r>
              <a:rPr lang="en-ZA" sz="2000" dirty="0">
                <a:solidFill>
                  <a:prstClr val="black"/>
                </a:solidFill>
                <a:latin typeface="Calibri"/>
              </a:rPr>
              <a:t> populations and adolescents and youth</a:t>
            </a:r>
            <a:endParaRPr kumimoji="0" lang="en-Z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Promoting and marketing a new HIV prevention intervention amongst sex workers and </a:t>
            </a:r>
            <a:r>
              <a:rPr lang="en-ZA" sz="2000" dirty="0">
                <a:solidFill>
                  <a:prstClr val="black"/>
                </a:solidFill>
                <a:latin typeface="Calibri"/>
              </a:rPr>
              <a:t>transgender who already feel marginalised and discriminated against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The experience of side effects from PrEP drugs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Low uptake and retention of PrEP amongst sex workers</a:t>
            </a:r>
          </a:p>
        </p:txBody>
      </p:sp>
      <p:sp>
        <p:nvSpPr>
          <p:cNvPr id="6" name="Isosceles Triangle 5"/>
          <p:cNvSpPr/>
          <p:nvPr/>
        </p:nvSpPr>
        <p:spPr>
          <a:xfrm rot="5400000">
            <a:off x="1605556" y="3234702"/>
            <a:ext cx="2239887" cy="475488"/>
          </a:xfrm>
          <a:prstGeom prst="triangle">
            <a:avLst/>
          </a:prstGeom>
          <a:solidFill>
            <a:srgbClr val="0C4A02"/>
          </a:solidFill>
          <a:ln>
            <a:solidFill>
              <a:srgbClr val="005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9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2F79F-7E84-4C84-8FD8-9F9B16EE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                                                 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65B12B-1C55-4940-B9AB-27EDC04F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392169-FE02-41A3-A012-560A730D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C8F-0CEE-4393-9C50-C360D5843A43}" type="slidenum">
              <a:rPr lang="en-ZA" smtClean="0"/>
              <a:t>19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218258-835B-4AA4-99AF-7A866D7D0199}"/>
              </a:ext>
            </a:extLst>
          </p:cNvPr>
          <p:cNvSpPr txBox="1"/>
          <p:nvPr/>
        </p:nvSpPr>
        <p:spPr>
          <a:xfrm>
            <a:off x="1403648" y="265955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 smtClean="0"/>
              <a:t>THANK YOU!</a:t>
            </a:r>
            <a:endParaRPr lang="en-ZA" sz="4800" b="1" dirty="0"/>
          </a:p>
        </p:txBody>
      </p:sp>
    </p:spTree>
    <p:extLst>
      <p:ext uri="{BB962C8B-B14F-4D97-AF65-F5344CB8AC3E}">
        <p14:creationId xmlns:p14="http://schemas.microsoft.com/office/powerpoint/2010/main" val="413431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7" y="1449534"/>
            <a:ext cx="88204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C4A02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Universal Test and Treatment (UTT): </a:t>
            </a:r>
          </a:p>
          <a:p>
            <a:pPr lvl="2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ART should be initiated in everyone living with HIV regardless of their CD4 cell count.</a:t>
            </a:r>
          </a:p>
          <a:p>
            <a:pPr lvl="2"/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C4A02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Pre-Exposure Prophylaxis (PrEP): </a:t>
            </a:r>
          </a:p>
          <a:p>
            <a:pPr lvl="2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People with a substantial risk of HIV infection should be provided with daily PrEP as part of a combined HIV prevention strategy. </a:t>
            </a:r>
            <a:endParaRPr lang="en-Z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WHO GUIDANCE 2015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A867BE0-747A-4025-92E5-58D0A2456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44467"/>
              </p:ext>
            </p:extLst>
          </p:nvPr>
        </p:nvGraphicFramePr>
        <p:xfrm>
          <a:off x="179512" y="1196752"/>
          <a:ext cx="8784976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501DDF-A46F-4870-B4E3-5A507BDF604B}"/>
              </a:ext>
            </a:extLst>
          </p:cNvPr>
          <p:cNvSpPr/>
          <p:nvPr/>
        </p:nvSpPr>
        <p:spPr>
          <a:xfrm>
            <a:off x="0" y="0"/>
            <a:ext cx="7416824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Oral PrEP and UTT guidelines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From policy to phased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335115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77" y="1205541"/>
            <a:ext cx="8964488" cy="5616624"/>
          </a:xfrm>
        </p:spPr>
        <p:txBody>
          <a:bodyPr>
            <a:norm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PrEP offered as an additional option in the context of </a:t>
            </a:r>
            <a:r>
              <a:rPr lang="en-GB" altLang="en-US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combination prevention</a:t>
            </a:r>
            <a:endParaRPr lang="en-ZA" altLang="en-US" sz="2400" b="1" dirty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access to health services including HIV treatment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 </a:t>
            </a:r>
            <a:r>
              <a:rPr lang="en-GB" altLang="en-US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PrEP and T&amp;T into HIV prevention programmes, policies, and services</a:t>
            </a:r>
            <a:endParaRPr lang="en-ZA" altLang="en-US" sz="2800" dirty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</a:t>
            </a:r>
            <a:r>
              <a:rPr lang="en-GB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 and T&amp;T within the broader framework of quality health service provision</a:t>
            </a:r>
            <a:endParaRPr lang="en-ZA" altLang="en-US" sz="2800" dirty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evidence-informed communication and advocacy strategies</a:t>
            </a:r>
            <a:endParaRPr lang="en-GB" alt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       Objectives of the PrEP &amp; </a:t>
            </a:r>
            <a:br>
              <a:rPr lang="en-GB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Test &amp; Treat Policy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E5DCD-471A-4A3B-B890-C26345DE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" y="0"/>
            <a:ext cx="9120809" cy="1340767"/>
          </a:xfrm>
          <a:solidFill>
            <a:srgbClr val="005C28"/>
          </a:solidFill>
        </p:spPr>
        <p:txBody>
          <a:bodyPr>
            <a:normAutofit/>
          </a:bodyPr>
          <a:lstStyle/>
          <a:p>
            <a:pPr algn="l"/>
            <a:r>
              <a:rPr lang="en-ZA" sz="3600" b="1" dirty="0">
                <a:solidFill>
                  <a:schemeClr val="bg1"/>
                </a:solidFill>
              </a:rPr>
              <a:t>National Strategic Plan HIV, STI &amp; TB </a:t>
            </a:r>
            <a:br>
              <a:rPr lang="en-ZA" sz="3600" b="1" dirty="0">
                <a:solidFill>
                  <a:schemeClr val="bg1"/>
                </a:solidFill>
              </a:rPr>
            </a:br>
            <a:r>
              <a:rPr lang="en-ZA" sz="3200" b="1" dirty="0">
                <a:solidFill>
                  <a:schemeClr val="bg1"/>
                </a:solidFill>
              </a:rPr>
              <a:t>2017-2022 </a:t>
            </a:r>
            <a:r>
              <a:rPr lang="en-ZA" sz="3600" b="1" dirty="0">
                <a:solidFill>
                  <a:schemeClr val="bg1"/>
                </a:solidFill>
              </a:rPr>
              <a:t>PrEP Targets</a:t>
            </a:r>
            <a:endParaRPr lang="en-Z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2C36FB2-E7B3-4D29-B14A-0621651A4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021880"/>
              </p:ext>
            </p:extLst>
          </p:nvPr>
        </p:nvGraphicFramePr>
        <p:xfrm>
          <a:off x="23191" y="1052736"/>
          <a:ext cx="9120811" cy="58052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55590">
                  <a:extLst>
                    <a:ext uri="{9D8B030D-6E8A-4147-A177-3AD203B41FA5}">
                      <a16:colId xmlns:a16="http://schemas.microsoft.com/office/drawing/2014/main" xmlns="" val="3273602837"/>
                    </a:ext>
                  </a:extLst>
                </a:gridCol>
                <a:gridCol w="810092">
                  <a:extLst>
                    <a:ext uri="{9D8B030D-6E8A-4147-A177-3AD203B41FA5}">
                      <a16:colId xmlns:a16="http://schemas.microsoft.com/office/drawing/2014/main" xmlns="" val="4027418765"/>
                    </a:ext>
                  </a:extLst>
                </a:gridCol>
                <a:gridCol w="662802">
                  <a:extLst>
                    <a:ext uri="{9D8B030D-6E8A-4147-A177-3AD203B41FA5}">
                      <a16:colId xmlns:a16="http://schemas.microsoft.com/office/drawing/2014/main" xmlns="" val="4217735351"/>
                    </a:ext>
                  </a:extLst>
                </a:gridCol>
                <a:gridCol w="642212">
                  <a:extLst>
                    <a:ext uri="{9D8B030D-6E8A-4147-A177-3AD203B41FA5}">
                      <a16:colId xmlns:a16="http://schemas.microsoft.com/office/drawing/2014/main" xmlns="" val="595104251"/>
                    </a:ext>
                  </a:extLst>
                </a:gridCol>
                <a:gridCol w="683393">
                  <a:extLst>
                    <a:ext uri="{9D8B030D-6E8A-4147-A177-3AD203B41FA5}">
                      <a16:colId xmlns:a16="http://schemas.microsoft.com/office/drawing/2014/main" xmlns="" val="3856302844"/>
                    </a:ext>
                  </a:extLst>
                </a:gridCol>
                <a:gridCol w="736447">
                  <a:extLst>
                    <a:ext uri="{9D8B030D-6E8A-4147-A177-3AD203B41FA5}">
                      <a16:colId xmlns:a16="http://schemas.microsoft.com/office/drawing/2014/main" xmlns="" val="3284684709"/>
                    </a:ext>
                  </a:extLst>
                </a:gridCol>
                <a:gridCol w="736447">
                  <a:extLst>
                    <a:ext uri="{9D8B030D-6E8A-4147-A177-3AD203B41FA5}">
                      <a16:colId xmlns:a16="http://schemas.microsoft.com/office/drawing/2014/main" xmlns="" val="1190883245"/>
                    </a:ext>
                  </a:extLst>
                </a:gridCol>
                <a:gridCol w="810092">
                  <a:extLst>
                    <a:ext uri="{9D8B030D-6E8A-4147-A177-3AD203B41FA5}">
                      <a16:colId xmlns:a16="http://schemas.microsoft.com/office/drawing/2014/main" xmlns="" val="2007102250"/>
                    </a:ext>
                  </a:extLst>
                </a:gridCol>
                <a:gridCol w="883736">
                  <a:extLst>
                    <a:ext uri="{9D8B030D-6E8A-4147-A177-3AD203B41FA5}">
                      <a16:colId xmlns:a16="http://schemas.microsoft.com/office/drawing/2014/main" xmlns="" val="1015526247"/>
                    </a:ext>
                  </a:extLst>
                </a:gridCol>
              </a:tblGrid>
              <a:tr h="981151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1" u="none" strike="noStrike" dirty="0">
                          <a:effectLst/>
                        </a:rPr>
                        <a:t>Target </a:t>
                      </a:r>
                    </a:p>
                    <a:p>
                      <a:pPr algn="l" fontAlgn="b"/>
                      <a:r>
                        <a:rPr lang="en-ZA" sz="2800" b="1" u="none" strike="noStrike" dirty="0">
                          <a:effectLst/>
                        </a:rPr>
                        <a:t>Population</a:t>
                      </a:r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dirty="0">
                          <a:effectLst/>
                        </a:rPr>
                        <a:t>Target No.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2016/17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2017/18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2018/19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2019/20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2020/21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2021/22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Total initiated on PrEP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26924"/>
                  </a:ext>
                </a:extLst>
              </a:tr>
              <a:tr h="99135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u="none" strike="noStrike" dirty="0">
                          <a:effectLst/>
                        </a:rPr>
                        <a:t>Adolescent girls (15-19) </a:t>
                      </a:r>
                    </a:p>
                    <a:p>
                      <a:pPr algn="l" fontAlgn="b"/>
                      <a:r>
                        <a:rPr lang="en-ZA" sz="1600" u="none" strike="noStrike" dirty="0">
                          <a:effectLst/>
                        </a:rPr>
                        <a:t>(5% coverage of HIV negative girls in 22 Priority sub-districts)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23 615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1 574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3 149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4 723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6 297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7 872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23 615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7781021"/>
                  </a:ext>
                </a:extLst>
              </a:tr>
              <a:tr h="982437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u="none" strike="noStrike" dirty="0">
                          <a:effectLst/>
                        </a:rPr>
                        <a:t>Young women (20-24) </a:t>
                      </a:r>
                      <a:endParaRPr lang="en-ZA" sz="20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ZA" sz="1600" u="none" strike="noStrike" dirty="0">
                          <a:effectLst/>
                        </a:rPr>
                        <a:t>(5% coverage of HIV negative girls in 22 Priority sub-districts)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38 741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698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2 536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5 072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7 609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10 145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12 681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38 741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219815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u="none" strike="noStrike" dirty="0">
                          <a:effectLst/>
                        </a:rPr>
                        <a:t>Sex Workers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14 200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1 000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880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1 760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2 640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3 520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4 400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14 200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8984971"/>
                  </a:ext>
                </a:extLst>
              </a:tr>
              <a:tr h="842534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u="none" strike="noStrike" dirty="0">
                          <a:effectLst/>
                        </a:rPr>
                        <a:t>Men who have sex with men </a:t>
                      </a:r>
                      <a:r>
                        <a:rPr lang="en-ZA" sz="1800" u="none" strike="noStrike" dirty="0">
                          <a:effectLst/>
                        </a:rPr>
                        <a:t>(MSM)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8 000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305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513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1 026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1 539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2 052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2 565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8 000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4382745"/>
                  </a:ext>
                </a:extLst>
              </a:tr>
              <a:tr h="738571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u="none" strike="noStrike" dirty="0">
                          <a:effectLst/>
                        </a:rPr>
                        <a:t>Intravenous drug users </a:t>
                      </a:r>
                      <a:r>
                        <a:rPr lang="en-ZA" sz="1800" u="none" strike="noStrike" dirty="0">
                          <a:effectLst/>
                        </a:rPr>
                        <a:t>(IDU)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2 000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133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267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400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533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u="none" strike="noStrike" dirty="0">
                          <a:effectLst/>
                        </a:rPr>
                        <a:t>667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2 000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EF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6196268"/>
                  </a:ext>
                </a:extLst>
              </a:tr>
              <a:tr h="842534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b="1" u="none" strike="noStrike" dirty="0">
                          <a:effectLst/>
                        </a:rPr>
                        <a:t>Total number of new PrEP initiates </a:t>
                      </a:r>
                      <a:endParaRPr lang="en-Z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86 556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2 003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5 637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11 274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16 911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22 547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28 184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b="1" u="none" strike="noStrike" dirty="0">
                          <a:effectLst/>
                        </a:rPr>
                        <a:t>86 556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37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56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6388" y="260649"/>
            <a:ext cx="6567900" cy="720080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Implementation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8618" y="2492896"/>
            <a:ext cx="7772400" cy="1296143"/>
          </a:xfrm>
        </p:spPr>
        <p:txBody>
          <a:bodyPr/>
          <a:lstStyle/>
          <a:p>
            <a:pPr algn="ctr"/>
            <a:r>
              <a:rPr lang="en-ZA" sz="3600" dirty="0"/>
              <a:t>Comprehensive Package of HIV Prevention &amp; Treatment Interventions</a:t>
            </a:r>
          </a:p>
        </p:txBody>
      </p:sp>
    </p:spTree>
    <p:extLst>
      <p:ext uri="{BB962C8B-B14F-4D97-AF65-F5344CB8AC3E}">
        <p14:creationId xmlns:p14="http://schemas.microsoft.com/office/powerpoint/2010/main" val="801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61" y="1023073"/>
            <a:ext cx="8892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Increase the use of HTS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Assist in getting people to know their HIV status.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Those that test HIV-positive during screening should immediately be referred for HIV treatment and care.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Important to establish a seamless transition between PrEP and HIV treatment programmes.</a:t>
            </a: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PrEP should be promoted as an additional prevention choice among sex workers in conjunction with other appropriate prevention methods.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Implementation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PrEP &amp; Test &amp; Treat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43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136525"/>
            <a:ext cx="6984777" cy="84420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0" y="1196752"/>
            <a:ext cx="8856985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ZA" sz="2400" b="1" dirty="0"/>
              <a:t>Audit of potential service delivery sites</a:t>
            </a:r>
          </a:p>
          <a:p>
            <a:pPr marL="0" indent="0">
              <a:lnSpc>
                <a:spcPct val="90000"/>
              </a:lnSpc>
              <a:buNone/>
            </a:pPr>
            <a:endParaRPr lang="en-ZA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ZA" sz="2400" b="1" dirty="0"/>
              <a:t>National level support provided for PrEP implementation</a:t>
            </a:r>
          </a:p>
          <a:p>
            <a:pPr lvl="2">
              <a:lnSpc>
                <a:spcPct val="90000"/>
              </a:lnSpc>
            </a:pPr>
            <a:r>
              <a:rPr lang="en-ZA" b="1" dirty="0"/>
              <a:t>Training </a:t>
            </a:r>
          </a:p>
          <a:p>
            <a:pPr lvl="4">
              <a:lnSpc>
                <a:spcPct val="90000"/>
              </a:lnSpc>
            </a:pPr>
            <a:r>
              <a:rPr lang="en-ZA" sz="2400" dirty="0"/>
              <a:t>Clinicians (NIMMART trained nurses)</a:t>
            </a:r>
          </a:p>
          <a:p>
            <a:pPr lvl="4">
              <a:lnSpc>
                <a:spcPct val="90000"/>
              </a:lnSpc>
            </a:pPr>
            <a:r>
              <a:rPr lang="en-ZA" sz="2400" dirty="0"/>
              <a:t>Lay Counsellors (Testing)</a:t>
            </a:r>
          </a:p>
          <a:p>
            <a:pPr lvl="4">
              <a:lnSpc>
                <a:spcPct val="90000"/>
              </a:lnSpc>
            </a:pPr>
            <a:r>
              <a:rPr lang="en-ZA" sz="2400" dirty="0"/>
              <a:t>Peer educators (Education &amp; social mobilisation)</a:t>
            </a:r>
          </a:p>
          <a:p>
            <a:pPr lvl="4">
              <a:lnSpc>
                <a:spcPct val="90000"/>
              </a:lnSpc>
            </a:pPr>
            <a:r>
              <a:rPr lang="en-ZA" sz="2400" dirty="0"/>
              <a:t>M &amp; E officers (Data management)</a:t>
            </a:r>
          </a:p>
          <a:p>
            <a:pPr lvl="2">
              <a:lnSpc>
                <a:spcPct val="90000"/>
              </a:lnSpc>
            </a:pPr>
            <a:r>
              <a:rPr lang="en-ZA" b="1" dirty="0"/>
              <a:t>Monitoring &amp; evaluation </a:t>
            </a:r>
          </a:p>
          <a:p>
            <a:pPr lvl="2">
              <a:lnSpc>
                <a:spcPct val="90000"/>
              </a:lnSpc>
            </a:pPr>
            <a:r>
              <a:rPr lang="en-ZA" b="1" dirty="0"/>
              <a:t>IEC and promotional material</a:t>
            </a:r>
          </a:p>
          <a:p>
            <a:pPr lvl="2">
              <a:lnSpc>
                <a:spcPct val="90000"/>
              </a:lnSpc>
            </a:pPr>
            <a:r>
              <a:rPr lang="en-ZA" b="1" dirty="0"/>
              <a:t>PrEP drugs procured and distributed centrally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Z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1FC17A9-1053-4EE0-8A3E-150254159B86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2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683" y="214587"/>
            <a:ext cx="8229600" cy="88555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Package of Interventions</a:t>
            </a:r>
            <a:endParaRPr lang="en-ZA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87303"/>
              </p:ext>
            </p:extLst>
          </p:nvPr>
        </p:nvGraphicFramePr>
        <p:xfrm>
          <a:off x="0" y="1100140"/>
          <a:ext cx="9144000" cy="575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6813" y="3100891"/>
            <a:ext cx="18722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293096"/>
            <a:ext cx="93610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0728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EWOiMAOy1TKPVld3PmS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kLJtVuK404dhKg9ZrMz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Cm4wN7pKdTFkKFOwyPx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r2kAaY0QOLZsBLOIrT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UF4IXKSZVBi3pdQKOZb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Anqs6VbP76V919e4D3G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wSV0d4yT2hxE4HhvEWN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7gbGwJm7jWhrQyw6I6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Cm4wN7pKdTFkKFOwyPx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nCQJYyeHNg7tDPBZWeI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zefmjTOtLJAYkXRPFdV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uZdjr1U1V6Lure8fJnN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2RO - Presentation Template LIGHT.pptx" id="{C2B29CE2-F00C-4840-BFF6-05ADAAFB3F68}" vid="{260F4E13-33A8-47CC-B2A5-D2C58877DF57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1502</Words>
  <Application>Microsoft Office PowerPoint</Application>
  <PresentationFormat>On-screen Show (4:3)</PresentationFormat>
  <Paragraphs>439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MS Mincho</vt:lpstr>
      <vt:lpstr>MS PGothic</vt:lpstr>
      <vt:lpstr>SimSun</vt:lpstr>
      <vt:lpstr>Arial</vt:lpstr>
      <vt:lpstr>Calibri</vt:lpstr>
      <vt:lpstr>Calibri Light</vt:lpstr>
      <vt:lpstr>Gill Sans</vt:lpstr>
      <vt:lpstr>Times New Roman</vt:lpstr>
      <vt:lpstr>Wingdings</vt:lpstr>
      <vt:lpstr>Office Theme</vt:lpstr>
      <vt:lpstr>Custom Design</vt:lpstr>
      <vt:lpstr>1_Office Theme</vt:lpstr>
      <vt:lpstr>2_Office Theme</vt:lpstr>
      <vt:lpstr>think-cell Slide</vt:lpstr>
      <vt:lpstr>PowerPoint Presentation</vt:lpstr>
      <vt:lpstr>PowerPoint Presentation</vt:lpstr>
      <vt:lpstr>PowerPoint Presentation</vt:lpstr>
      <vt:lpstr>                                                                                      Objectives of the PrEP &amp;                                                                               Test &amp; Treat Policy</vt:lpstr>
      <vt:lpstr>National Strategic Plan HIV, STI &amp; TB  2017-2022 PrEP Targets</vt:lpstr>
      <vt:lpstr>Implementation Process</vt:lpstr>
      <vt:lpstr>PowerPoint Presentation</vt:lpstr>
      <vt:lpstr>Implementation Process</vt:lpstr>
      <vt:lpstr>Package of Interventions</vt:lpstr>
      <vt:lpstr>Oral PrEP Initiations June 2016 – May 2018</vt:lpstr>
      <vt:lpstr>PowerPoint Presentation</vt:lpstr>
      <vt:lpstr>PowerPoint Presentation</vt:lpstr>
      <vt:lpstr>PrEP cost effectiveness (2019-38)</vt:lpstr>
      <vt:lpstr>Comparison with other interventions</vt:lpstr>
      <vt:lpstr>          PrEP unit cost (2017 ZAR)  </vt:lpstr>
      <vt:lpstr>Oral PrEP Implementation for Key and Vulnerable Populations</vt:lpstr>
      <vt:lpstr>Oral PrEP Implementation for Key and Vulnerable Populations</vt:lpstr>
      <vt:lpstr>Oral PrEP Implementation for Key and Vulnerable Populations</vt:lpstr>
      <vt:lpstr>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Saal</cp:lastModifiedBy>
  <cp:revision>29</cp:revision>
  <dcterms:created xsi:type="dcterms:W3CDTF">2013-10-17T06:13:57Z</dcterms:created>
  <dcterms:modified xsi:type="dcterms:W3CDTF">2018-07-22T09:39:44Z</dcterms:modified>
</cp:coreProperties>
</file>